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5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notesSlides/notesSlide6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notesSlides/notesSlide6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notesSlides/notesSlide6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notesSlides/notesSlide6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notesSlides/notesSlide6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notesSlides/notesSlide6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9.xml" ContentType="application/vnd.openxmlformats-officedocument.drawingml.chartshapes+xml"/>
  <Override PartName="/ppt/notesSlides/notesSlide6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0.xml" ContentType="application/vnd.openxmlformats-officedocument.drawingml.chartshapes+xml"/>
  <Override PartName="/ppt/notesSlides/notesSlide6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1.xml" ContentType="application/vnd.openxmlformats-officedocument.drawingml.chartshapes+xml"/>
  <Override PartName="/ppt/notesSlides/notesSlide6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2.xml" ContentType="application/vnd.openxmlformats-officedocument.drawingml.chartshapes+xml"/>
  <Override PartName="/ppt/notesSlides/notesSlide6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13.xml" ContentType="application/vnd.openxmlformats-officedocument.drawingml.chartshapes+xml"/>
  <Override PartName="/ppt/notesSlides/notesSlide70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14.xml" ContentType="application/vnd.openxmlformats-officedocument.drawingml.chartshapes+xml"/>
  <Override PartName="/ppt/notesSlides/notesSlide71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15.xml" ContentType="application/vnd.openxmlformats-officedocument.drawingml.chartshapes+xml"/>
  <Override PartName="/ppt/notesSlides/notesSlide72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16.xml" ContentType="application/vnd.openxmlformats-officedocument.drawingml.chartshapes+xml"/>
  <Override PartName="/ppt/notesSlides/notesSlide73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7.xml" ContentType="application/vnd.openxmlformats-officedocument.drawingml.chartshapes+xml"/>
  <Override PartName="/ppt/notesSlides/notesSlide74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rawings/drawing18.xml" ContentType="application/vnd.openxmlformats-officedocument.drawingml.chartshapes+xml"/>
  <Override PartName="/ppt/notesSlides/notesSlide75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9.xml" ContentType="application/vnd.openxmlformats-officedocument.drawingml.chartshapes+xml"/>
  <Override PartName="/ppt/notesSlides/notesSlide76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drawings/drawing20.xml" ContentType="application/vnd.openxmlformats-officedocument.drawingml.chartshapes+xml"/>
  <Override PartName="/ppt/notesSlides/notesSlide7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drawings/drawing21.xml" ContentType="application/vnd.openxmlformats-officedocument.drawingml.chartshapes+xml"/>
  <Override PartName="/ppt/notesSlides/notesSlide78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drawings/drawing22.xml" ContentType="application/vnd.openxmlformats-officedocument.drawingml.chartshapes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drawings/drawing23.xml" ContentType="application/vnd.openxmlformats-officedocument.drawingml.chartshapes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drawings/drawing24.xml" ContentType="application/vnd.openxmlformats-officedocument.drawingml.chartshapes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drawings/drawing25.xml" ContentType="application/vnd.openxmlformats-officedocument.drawingml.chartshapes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drawings/drawing26.xml" ContentType="application/vnd.openxmlformats-officedocument.drawingml.chartshapes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drawings/drawing27.xml" ContentType="application/vnd.openxmlformats-officedocument.drawingml.chartshapes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drawings/drawing28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92"/>
  </p:notesMasterIdLst>
  <p:sldIdLst>
    <p:sldId id="257" r:id="rId3"/>
    <p:sldId id="263" r:id="rId4"/>
    <p:sldId id="264" r:id="rId5"/>
    <p:sldId id="266" r:id="rId6"/>
    <p:sldId id="419" r:id="rId7"/>
    <p:sldId id="368" r:id="rId8"/>
    <p:sldId id="420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421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  <p:sldId id="414" r:id="rId55"/>
    <p:sldId id="415" r:id="rId56"/>
    <p:sldId id="416" r:id="rId57"/>
    <p:sldId id="417" r:id="rId58"/>
    <p:sldId id="418" r:id="rId59"/>
    <p:sldId id="422" r:id="rId60"/>
    <p:sldId id="423" r:id="rId61"/>
    <p:sldId id="428" r:id="rId62"/>
    <p:sldId id="429" r:id="rId63"/>
    <p:sldId id="430" r:id="rId64"/>
    <p:sldId id="433" r:id="rId65"/>
    <p:sldId id="434" r:id="rId66"/>
    <p:sldId id="435" r:id="rId67"/>
    <p:sldId id="431" r:id="rId68"/>
    <p:sldId id="436" r:id="rId69"/>
    <p:sldId id="457" r:id="rId70"/>
    <p:sldId id="458" r:id="rId71"/>
    <p:sldId id="456" r:id="rId72"/>
    <p:sldId id="437" r:id="rId73"/>
    <p:sldId id="438" r:id="rId74"/>
    <p:sldId id="439" r:id="rId75"/>
    <p:sldId id="440" r:id="rId76"/>
    <p:sldId id="441" r:id="rId77"/>
    <p:sldId id="442" r:id="rId78"/>
    <p:sldId id="443" r:id="rId79"/>
    <p:sldId id="444" r:id="rId80"/>
    <p:sldId id="445" r:id="rId81"/>
    <p:sldId id="446" r:id="rId82"/>
    <p:sldId id="447" r:id="rId83"/>
    <p:sldId id="448" r:id="rId84"/>
    <p:sldId id="449" r:id="rId85"/>
    <p:sldId id="450" r:id="rId86"/>
    <p:sldId id="451" r:id="rId87"/>
    <p:sldId id="452" r:id="rId88"/>
    <p:sldId id="453" r:id="rId89"/>
    <p:sldId id="454" r:id="rId90"/>
    <p:sldId id="455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6"/>
    <p:restoredTop sz="94402"/>
  </p:normalViewPr>
  <p:slideViewPr>
    <p:cSldViewPr snapToGrid="0">
      <p:cViewPr>
        <p:scale>
          <a:sx n="103" d="100"/>
          <a:sy n="103" d="100"/>
        </p:scale>
        <p:origin x="258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3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chartUserShapes" Target="../drawings/drawing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chartUserShapes" Target="../drawings/drawing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chartUserShapes" Target="../drawings/drawing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chartUserShapes" Target="../drawings/drawing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chartUserShapes" Target="../drawings/drawing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chartUserShapes" Target="../drawings/drawing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chartUserShapes" Target="../drawings/drawing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chartUserShapes" Target="../drawings/drawing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chartUserShapes" Target="../drawings/drawing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chartUserShapes" Target="../drawings/drawing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566F-194E-81DB-D094A1F0784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566F-194E-81DB-D094A1F0784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566F-194E-81DB-D094A1F0784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566F-194E-81DB-D094A1F0784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566F-194E-81DB-D094A1F0784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566F-194E-81DB-D094A1F0784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566F-194E-81DB-D094A1F0784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566F-194E-81DB-D094A1F0784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566F-194E-81DB-D094A1F0784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566F-194E-81DB-D094A1F07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63C-4048-8551-981C519F5575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63C-4048-8551-981C519F5575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63C-4048-8551-981C519F5575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63C-4048-8551-981C519F5575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63C-4048-8551-981C519F5575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63C-4048-8551-981C519F5575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363C-4048-8551-981C519F557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363C-4048-8551-981C519F5575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957-D24B-88A9-9D30A03AC739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rgbClr val="00B0F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363C-4048-8551-981C519F5575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363C-4048-8551-981C519F5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330320145556069E-2"/>
          <c:y val="2.3288932579502888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7780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980-7848-B00B-F90C7465B3E6}"/>
              </c:ext>
            </c:extLst>
          </c:dPt>
          <c:dPt>
            <c:idx val="1"/>
            <c:marker>
              <c:symbol val="circle"/>
              <c:size val="6"/>
              <c:spPr>
                <a:solidFill>
                  <a:srgbClr val="FFFF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980-7848-B00B-F90C7465B3E6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980-7848-B00B-F90C7465B3E6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FF0000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980-7848-B00B-F90C7465B3E6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980-7848-B00B-F90C7465B3E6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980-7848-B00B-F90C7465B3E6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6980-7848-B00B-F90C7465B3E6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6980-7848-B00B-F90C7465B3E6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chemeClr val="bg1"/>
                </a:solidFill>
                <a:ln w="177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80-7848-B00B-F90C7465B3E6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9</c:v>
                </c:pt>
                <c:pt idx="5">
                  <c:v>8</c:v>
                </c:pt>
                <c:pt idx="6">
                  <c:v>9</c:v>
                </c:pt>
                <c:pt idx="7">
                  <c:v>9</c:v>
                </c:pt>
                <c:pt idx="8">
                  <c:v>4</c:v>
                </c:pt>
                <c:pt idx="9">
                  <c:v>10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7</c:v>
                </c:pt>
                <c:pt idx="6">
                  <c:v>6</c:v>
                </c:pt>
                <c:pt idx="7">
                  <c:v>8</c:v>
                </c:pt>
                <c:pt idx="8">
                  <c:v>4</c:v>
                </c:pt>
                <c:pt idx="9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6980-7848-B00B-F90C7465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1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1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0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1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2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2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0.84584</cdr:x>
      <cdr:y>0.40755</cdr:y>
    </cdr:from>
    <cdr:to>
      <cdr:x>0.93141</cdr:x>
      <cdr:y>0.46169</cdr:y>
    </cdr:to>
    <cdr:sp macro="" textlink="">
      <cdr:nvSpPr>
        <cdr:cNvPr id="2" name="TextBox 6">
          <a:extLst xmlns:a="http://schemas.openxmlformats.org/drawingml/2006/main">
            <a:ext uri="{FF2B5EF4-FFF2-40B4-BE49-F238E27FC236}">
              <a16:creationId xmlns:a16="http://schemas.microsoft.com/office/drawing/2014/main" id="{1433610B-52D1-DAD9-7DD1-2E8D0638FE10}"/>
            </a:ext>
          </a:extLst>
        </cdr:cNvPr>
        <cdr:cNvSpPr txBox="1"/>
      </cdr:nvSpPr>
      <cdr:spPr>
        <a:xfrm xmlns:a="http://schemas.openxmlformats.org/drawingml/2006/main">
          <a:off x="4567534" y="2200752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G</a:t>
          </a:r>
        </a:p>
      </cdr:txBody>
    </cdr:sp>
  </cdr:relSizeAnchor>
  <cdr:relSizeAnchor xmlns:cdr="http://schemas.openxmlformats.org/drawingml/2006/chartDrawing">
    <cdr:from>
      <cdr:x>0.84584</cdr:x>
      <cdr:y>0.21969</cdr:y>
    </cdr:from>
    <cdr:to>
      <cdr:x>0.93141</cdr:x>
      <cdr:y>0.27384</cdr:y>
    </cdr:to>
    <cdr:sp macro="" textlink="">
      <cdr:nvSpPr>
        <cdr:cNvPr id="3" name="TextBox 6">
          <a:extLst xmlns:a="http://schemas.openxmlformats.org/drawingml/2006/main">
            <a:ext uri="{FF2B5EF4-FFF2-40B4-BE49-F238E27FC236}">
              <a16:creationId xmlns:a16="http://schemas.microsoft.com/office/drawing/2014/main" id="{5214672E-AE19-9EAE-4232-D5CAD3F86161}"/>
            </a:ext>
          </a:extLst>
        </cdr:cNvPr>
        <cdr:cNvSpPr txBox="1"/>
      </cdr:nvSpPr>
      <cdr:spPr>
        <a:xfrm xmlns:a="http://schemas.openxmlformats.org/drawingml/2006/main">
          <a:off x="4567535" y="1186324"/>
          <a:ext cx="462061" cy="29238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PH" sz="1300" b="1" dirty="0"/>
            <a:t>H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04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873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55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380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347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70DEE-025B-1C15-0E06-BAF27C10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C9948-0209-41B0-6213-12B679694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26A4C-77D3-98BC-410B-15978B636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C5BFB-C5C0-4E01-EE38-85F2DEB22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65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003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40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668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19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6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9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8206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297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270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490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683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320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078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481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17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968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250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726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4430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9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062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363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9284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1338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0863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026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116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712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154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720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954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282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9433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465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630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7369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944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6399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76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7671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0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9591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792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8002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9112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69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7A972-A54C-6011-E934-8DE590FF2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5575E0-42A2-4EE4-5220-9B7ACE7A7B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5A0BA-B284-9DB4-E49E-0F3545910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766FD-981E-367A-696B-D24937265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814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42588-91BB-B3A6-021E-FA8C500DD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7088A6-E61B-4506-F02C-8707AB537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8AEFA5-B9E6-F917-9874-1905A5017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220FE-8AF0-C3BD-D1B8-7A25BF7EF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3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63665-BEFD-B5C9-59DE-F4048E2F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6E20D-A611-C09F-CEF6-430EDDF1A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720FC5-B8EF-7549-FCB1-8DBC842A2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004F6-DFDB-7C81-8EC7-BAF95B0F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454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4D9DC-9B3A-C36B-FEBE-9FC7A7FBC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52265-009B-7F8E-7130-E9605812A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8DB8DF-821D-25FC-F297-8BDA88E4E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49088-42FA-5529-ED4F-FAAC0E368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174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A5782-6A94-A5B3-4DE1-66E5774D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D5C27-69D8-FEBF-606F-2A16ABD77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5BACA3-A4F8-A6EF-EA12-C06CA3459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F9506-3EFE-9E7F-F003-591ABE0E0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80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F0DAE-19B4-1862-B84A-0872FCB2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C96D5-AED6-A49D-D0C0-ED16A903B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4F68F-D707-7E9E-1936-4A809EA68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B723-33B6-CA26-D713-59465148C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511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A301-795D-F178-882C-470BFAE0A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102FB-B047-ED13-1131-B05E71057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464D3-9D77-F2BC-A7A8-5A6783A69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52C20-7A20-C2F8-9D8A-8D6869C5A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216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0196F-1621-D610-4DBF-F2AF28A5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BBCA5A-12AC-96C9-B05A-051AC2331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6ECC6-56DA-71AA-B844-9805266547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2D12D-9E85-44DE-3EF0-34670740A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34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0342D-F556-75F0-ADBC-792C5AAAD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FEEE5-F646-CDD5-C6BC-A517C7BE3F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93DC1-AD3B-C3F0-0B0A-FE99B37DE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F7C87-1B55-B379-6B2C-6B8E24AF3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106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87B2E-C692-0A39-9D24-150D1412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6CE4C4-212F-3493-75AA-347070C35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C9794-CBDA-4A01-2AF0-BBB4DC57F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E87DB-007E-DF36-F725-A7E2BC7DB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919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8D85-FBB1-5DED-B02E-675F5950A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6B90C-6DB6-53B1-44EC-0A0F0EC15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49CAE2-7FD6-4713-AA8C-13CE0EB0A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4D78B-DE00-6994-1511-D21DA088B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051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2468D-8D2F-C456-0215-8ABD2FEDB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2CCAE-851C-B254-F661-ED10F083B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B0432-1DBB-D6E9-0F2B-94F9E7515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D159D-0FA1-B02C-4DF2-5FC75A52E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078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4F442-3D79-1933-C928-A438FBB6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26C0F8-EE34-370D-401A-A7FB4EDC8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206AB-7BAB-13AC-11B8-02241D703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9686-14F9-2B70-17BD-3F26C314A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5361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4031-CDD4-A947-F077-1E3B66D80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21FC01-4D41-49B6-B2E0-78D993444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769D4-8C08-0203-A5B0-8982E9F42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9B416-ABCC-7ECA-0D33-C48B46EF2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590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3680-0B9E-DA9E-83D2-F3B81FA8E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B6F24-4AF6-DE35-8E24-A6FA54033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FB8C6-6D08-E8E1-0B98-87182DEA8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16066-30B3-EAA7-765A-455DC141D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97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60640-2BC9-7753-406D-D0FE1167F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123A6-C66A-526D-C2AE-33D41983DF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8615A1-FCD7-4B44-6C87-07E98338B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6889D-8A4F-1F69-B25E-02B2D2F57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860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CB5B-89CC-2329-0BDC-32AD1034C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A4402-9FA5-A6DD-B6B3-E181C6808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349ED-4F81-ADDF-225C-0C3851581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0FA3D-3BB4-14FC-F03F-5F784147C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691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AFC97-1062-53A6-75A2-91199100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39B48-FD2F-D211-7183-DCCB1F6DF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09B008-5E4D-87F4-B9DD-C4F8234BC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54E03-4CFD-0D8F-9A89-2F41CD071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203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6DED3-BA08-C022-74D8-60E863C93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B86FE-32FC-B42F-E539-49B2A6572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E81C0-6B77-B9D7-3C20-2828CEDA2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8F16C-1D9D-5408-452D-59E61552B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707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6405A-F03F-58C9-6736-44F332C3A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67C097-3239-A8DD-9776-1017BB64F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11FEA8-3254-BE26-1D1C-0EE3FB83B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3EBE0-92A9-051A-FC79-8DA45D5AB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120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F3649-1EAA-78CF-CDC9-2EEAF9F6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E134A9-AD6D-38F7-53E0-E65804FB7A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D921-4AD4-CA20-F3A6-EE0591696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3B61F-5A2C-0395-8698-C918F57DB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878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F59C-3876-3283-EFDE-79E8AA4C3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0EB217-B9AD-63C8-41E1-2B4D83B667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B6E3D6-8CDE-596B-E6E0-BA7AE9865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3D0A-96D1-3553-BB61-5AF36DAEE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61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913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90CCE9-4AAE-4E1F-85AD-521A406D6524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806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4B51C341-B570-8017-5058-9C786A2D7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D454466-4E40-490D-517A-2A1C91B274B5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B0D7BF6-7E10-FABA-3049-E6B152BE8B3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2423ED-5367-DEA1-C81C-DBEB0A9DB58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0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BCFF45B-2772-B637-1633-A25F684C3C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2EAD3B7-4F6E-4DEA-07D0-1DEC1464A4E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457DAB-56D3-8B85-A014-99AF215DDFB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411EC9-9846-EB19-C392-D465E7105A2B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959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57E726E-D868-89AA-F085-6B585D392F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51A25B8-A8F6-A444-5410-CE75EFB13F39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7ADBCEF-38CF-29E9-18EE-85A378DD58F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B6C474-F3D1-37C0-8318-36CA7753339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59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066C887-890E-C3ED-580E-AB1DCE36B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47F8DE8-8C50-CFA7-6F50-A5B6329A9DB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52C437A-5EDE-6AFE-0B90-15D109E9DCA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B784B8-7C2F-7485-A944-4C9FD0076EBC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451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10" name="Picture 9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BCF2F10-332F-D541-BD3E-664B12DFE2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CF8930B-9F00-8E49-9B9C-E3B60243D26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2F61DD-EC44-4A9D-F379-0742CEDFF4C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1F2739-696A-E6FF-4A7E-37DD1F1F242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429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733E732-33D5-66CD-5BE7-2C69014EC5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E613A-858E-3D3F-B9B3-DBD98342652E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B8AAE9-1DF0-58BC-4E71-1F97CC365C6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11DE6F-6F01-0DE1-546A-5BE711DF961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99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BDB1B972-59C2-C834-1927-270FD699BE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2C8E70-EE14-0A3B-03CE-EE05760356D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31AB64-F4E6-43D0-F1CB-24F857EF676E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BB33F6-900E-C08F-5B2E-621EF39C434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08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06809A0-1251-2382-3C2C-F993394FC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F55D1EA-64CF-3A25-0CC5-AA2B4F73F133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C1F7DEE-DEAD-0F5A-5AD3-52F905E3821B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0CD81F-221B-E2AC-D9A0-73D4FE57E98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67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EDC63EBF-568B-ABF9-FD45-39EA65107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DD1B561-F25F-DC6C-5473-863F9AE55A1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05C795D-41F2-CB79-D3C4-061359EC21A5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E16D7A-E715-85E9-1EDB-BAA2D0C9D238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86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20658CB0-EEA6-17DB-8F7D-3C71342F7A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09C8385-EAEB-9BCC-3361-7C778C64B0B6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02257E7-55D9-82E7-011E-3B5E8B23A68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BB641-8B1D-D5F2-C5AC-83970E02BE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53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664D7F5C-DE20-ED23-D6E5-910A9F793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030139-F8E0-4B77-7E92-F5E96A6FC44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0AEF60C-9B98-6C5E-DF9F-A65D1CEE4E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E48676-0823-7F52-C672-1AD8DF5D03C0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3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12/3/25</a:t>
            </a:fld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038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DBSCAN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773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can also identify nested clusters in higher dimensions (3-dimensions, 4-dimensions) 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C93A0B-9CE5-26E5-A1B8-03A75E8D88F9}"/>
              </a:ext>
            </a:extLst>
          </p:cNvPr>
          <p:cNvCxnSpPr>
            <a:cxnSpLocks/>
          </p:cNvCxnSpPr>
          <p:nvPr/>
        </p:nvCxnSpPr>
        <p:spPr>
          <a:xfrm flipV="1">
            <a:off x="990600" y="3704422"/>
            <a:ext cx="6637539" cy="1931255"/>
          </a:xfrm>
          <a:prstGeom prst="straightConnector1">
            <a:avLst/>
          </a:prstGeom>
          <a:ln w="38100">
            <a:solidFill>
              <a:schemeClr val="dk1">
                <a:alpha val="35329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621A731-4B24-DA94-17C8-1E744C707DF8}"/>
              </a:ext>
            </a:extLst>
          </p:cNvPr>
          <p:cNvSpPr txBox="1"/>
          <p:nvPr/>
        </p:nvSpPr>
        <p:spPr>
          <a:xfrm rot="20364618">
            <a:off x="3399947" y="4841595"/>
            <a:ext cx="6642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Age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FEB452-7620-C534-5194-A43F73E127F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47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7362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tries to mimic what we can do by eye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9383B8-2F8A-50C6-82C0-1D0A1469169C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5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1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identify clusters by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densities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the points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1D6B3-820E-D7E1-066C-7956B68BF2FA}"/>
              </a:ext>
            </a:extLst>
          </p:cNvPr>
          <p:cNvGrpSpPr/>
          <p:nvPr/>
        </p:nvGrpSpPr>
        <p:grpSpPr>
          <a:xfrm>
            <a:off x="3297188" y="1069515"/>
            <a:ext cx="6116316" cy="1022359"/>
            <a:chOff x="3297188" y="1069515"/>
            <a:chExt cx="6116316" cy="10223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6D9CF2-D9A8-AB15-745B-DBCD77A7A1D4}"/>
                </a:ext>
              </a:extLst>
            </p:cNvPr>
            <p:cNvSpPr txBox="1"/>
            <p:nvPr/>
          </p:nvSpPr>
          <p:spPr>
            <a:xfrm>
              <a:off x="3297188" y="1069515"/>
              <a:ext cx="61163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Clusters are in </a:t>
              </a: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high density regions</a:t>
              </a:r>
              <a:endPara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FEC107-7E7F-E13D-0D0A-1C1780E21846}"/>
                </a:ext>
              </a:extLst>
            </p:cNvPr>
            <p:cNvSpPr/>
            <p:nvPr/>
          </p:nvSpPr>
          <p:spPr>
            <a:xfrm rot="5400000">
              <a:off x="6672884" y="1753712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E0CD5C2-4223-E9C9-C0CB-9379AD5049E0}"/>
                </a:ext>
              </a:extLst>
            </p:cNvPr>
            <p:cNvSpPr/>
            <p:nvPr/>
          </p:nvSpPr>
          <p:spPr>
            <a:xfrm rot="7521355">
              <a:off x="4029333" y="1828895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B3397B5-8E1A-CAE8-19F0-A77F5CFEBE3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0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1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identify clusters by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densities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the points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67545-DBF3-E92C-155C-C53E707CE4CD}"/>
              </a:ext>
            </a:extLst>
          </p:cNvPr>
          <p:cNvGrpSpPr/>
          <p:nvPr/>
        </p:nvGrpSpPr>
        <p:grpSpPr>
          <a:xfrm>
            <a:off x="1780723" y="1069515"/>
            <a:ext cx="7421024" cy="3999753"/>
            <a:chOff x="1780723" y="1069515"/>
            <a:chExt cx="7421024" cy="399975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D1D6B3-820E-D7E1-066C-7956B68BF2FA}"/>
                </a:ext>
              </a:extLst>
            </p:cNvPr>
            <p:cNvGrpSpPr/>
            <p:nvPr/>
          </p:nvGrpSpPr>
          <p:grpSpPr>
            <a:xfrm>
              <a:off x="2412659" y="1069515"/>
              <a:ext cx="6789088" cy="3999753"/>
              <a:chOff x="2412659" y="1069515"/>
              <a:chExt cx="6789088" cy="399975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6D9CF2-D9A8-AB15-745B-DBCD77A7A1D4}"/>
                  </a:ext>
                </a:extLst>
              </p:cNvPr>
              <p:cNvSpPr txBox="1"/>
              <p:nvPr/>
            </p:nvSpPr>
            <p:spPr>
              <a:xfrm>
                <a:off x="3297188" y="1069515"/>
                <a:ext cx="590455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Outliers are in </a:t>
                </a:r>
                <a:r>
                  <a:rPr kumimoji="0" lang="en-US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low density regions</a:t>
                </a:r>
                <a:endParaRPr kumimoji="0" lang="en-PH" sz="3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6DFEC107-7E7F-E13D-0D0A-1C1780E21846}"/>
                  </a:ext>
                </a:extLst>
              </p:cNvPr>
              <p:cNvSpPr/>
              <p:nvPr/>
            </p:nvSpPr>
            <p:spPr>
              <a:xfrm rot="3131647">
                <a:off x="6905856" y="3190729"/>
                <a:ext cx="356919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EE0CD5C2-4223-E9C9-C0CB-9379AD5049E0}"/>
                  </a:ext>
                </a:extLst>
              </p:cNvPr>
              <p:cNvSpPr/>
              <p:nvPr/>
            </p:nvSpPr>
            <p:spPr>
              <a:xfrm rot="9058072">
                <a:off x="2412659" y="1659262"/>
                <a:ext cx="785952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93C41CB-FD6D-1470-B5D6-7EC9E251416D}"/>
                </a:ext>
              </a:extLst>
            </p:cNvPr>
            <p:cNvSpPr/>
            <p:nvPr/>
          </p:nvSpPr>
          <p:spPr>
            <a:xfrm rot="8371360">
              <a:off x="1780723" y="3048402"/>
              <a:ext cx="4481032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F7F07A6-E9C4-D92B-9110-89B3525CC5F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Let us see </a:t>
            </a:r>
            <a:r>
              <a:rPr lang="en-US" sz="3000" b="1" dirty="0">
                <a:solidFill>
                  <a:prstClr val="black"/>
                </a:solidFill>
                <a:latin typeface="Aptos" panose="02110004020202020204"/>
              </a:rPr>
              <a:t>DBSCAN</a:t>
            </a: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 in action!</a:t>
            </a:r>
            <a:endParaRPr kumimoji="0" lang="en-PH" sz="3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E4401F-E307-6BBB-817C-5CA1A22E4B3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495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EC67397-4FBF-2981-D1B0-7582E62BA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62200E-DF77-8B04-D19E-03C9597F07DF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F6D3CD-7D6F-2E8E-1BB2-7B6C7292D000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8F4FB8A-0810-3971-6B78-7523DA79A92D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6555D8-C5C8-9C8B-AD5E-ED458B54051E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2B9408-EC32-02B7-F520-058F5DB74589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5A3F390-BA65-4AA5-3F00-F821CC467F19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6639133-88D7-1865-D280-06CFF71BB76F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B3BA93-A1DA-1ED7-08F3-E3B480D5434B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C6A894-232E-3704-6199-3213A1AE2589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A55E2E-07F0-1D42-3604-76406EF07521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2F2432-CDBB-179C-E6D2-E1B451D5D168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3A8B32-CA8A-B226-58A9-B7D0D290A759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AE5113E-F1E4-F1AD-7CC1-A3720C2E2478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87914F-AD4A-D260-6AFB-F89A3E29F540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7F0CEE-487D-45C5-3888-2CE9265A8B2C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E1F719-FDDD-6A1A-2333-AB37CFA3F862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F3D56E4-21CA-45DC-BB0B-16B748B6144E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FC6E2C6-93E7-9B55-B40B-F39439399E45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076C1B6-DE2E-5410-0CF6-61322ACEA97F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40AE2C-3136-788A-E7CD-5CD8B799B064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E3E7353-2BB4-6220-C283-C801C68B3CCD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2AFA88B-5FCE-B0B8-8715-80731EB86919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EFE2359-7EBC-4C2E-D8A2-652857A1465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ACA761-3A05-AB7A-D53E-2EF37131E76B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704161B-B8BA-D224-F504-83209D874E22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CC8D87-BC72-9887-9F6D-657FA6FEF033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98A98B5-1A64-AC5F-5E8F-DF0517766A5A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E994529-75B5-7F20-C0D9-0258798D665D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2FDB89D-9C58-58CB-1E39-24B2DCB65114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3A57B28-7144-A145-14ED-5103CEE68BB4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F6C20E8-7F38-A8CE-2D38-61D693875DF8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6706793-B158-FACB-B926-28ED51332C4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3A2A2E6-1B63-6FF3-3924-0DD11F802E2A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066F1FD-29AE-E7DD-046F-E3D885852DFF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FC3A5A2-2E4C-9443-226F-77C716F83EB5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23B6B6D-9C7B-A4C7-02D6-8B780881086B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308152B-AA8A-1F8C-C961-E5742C7EC68F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6DC63D0-9E40-9A65-3662-245EB3D33566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4B0D9FF-932E-484B-7E76-83D9B41E7AD7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D31A98F-1424-1D8D-E213-C0DA83D8339F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681206D-A3CE-2201-FF18-BFDABFD9606E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6FF7844-DC2A-5EA1-DBC9-D817E62F3572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460E02B-C939-472F-6CF7-38278ED3A68A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C4C5EC9-BF65-621F-8229-FEE5CDE44842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7EB41C2-A4A5-76FB-C263-978388A78CD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5453A62-8102-ABFF-3D18-CD6D1E0EF56A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40CC71E-5CAF-D7C7-F0E1-C8CF2F946AD2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A011D3B-ECC8-CE68-B9E0-CE2B933851CE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29B90A6-5ED0-2366-090D-3A75BDDB4807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3FA14B9-F1A4-71DB-1925-BF83737705C4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FD101A7-171B-DA3C-B59D-A4BEB81F3FD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836F5033-20E0-9E13-88CD-A5C470A58DFB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1381388-F2A4-729D-8362-FB4F13A7D198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7872599-AE64-5356-AB30-BE0D2A10DBA3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5AA330F-4EA8-D484-B16E-8B432EB2188A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E71C90A-ED26-96E6-930A-98ADB9BEB290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B93C2E-BB67-4E1C-249E-689D0733E6D0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D42AFE-90ED-06D9-12F8-E302E73990E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194DB01-7460-2289-211A-9B06BF02FA30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8A44F52-22BE-8025-BB3C-373ADB7348A3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9290A-0F03-5724-9B94-E11637DB9B9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86965-ECB9-728E-2E21-57B5D424307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77F33-B685-6896-2DA2-6704436DA0C8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Step 1: </a:t>
            </a: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First, we c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the number of points close to each point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464342-F38B-1282-BD35-FA36DC3C05B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630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example, if we start at this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draw a circle around it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987" y="271613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0A67D7-E1F9-8165-BF68-2BC96BE68E5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9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 can see that the circle overlaps at least partially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 other points.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close to 6 other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987" y="269526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990218-2C74-FBB5-F99E-8E77A2630851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44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5" grpId="0" animBg="1"/>
      <p:bldP spid="26" grpId="0" animBg="1"/>
      <p:bldP spid="40" grpId="0" animBg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radius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of this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circle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user defined. This is a hyperparameter that we can adjust or fiddle around.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5146" y="269325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ACF9FD-A3EF-E58D-6379-843F3949AFD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60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Likewise, for all the remaining points, we count the number of close points.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3337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10162" y="360986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5786" y="238867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5531" y="37602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2566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2D6D85-3DAE-50C0-A3E2-10E6B39EACD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4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1" grpId="0" animBg="1"/>
      <p:bldP spid="52" grpId="0" animBg="1"/>
      <p:bldP spid="60" grpId="0" animBg="1"/>
      <p:bldP spid="61" grpId="0" animBg="1"/>
      <p:bldP spid="63" grpId="0" animBg="1"/>
      <p:bldP spid="84" grpId="0" animBg="1"/>
      <p:bldP spid="85" grpId="0" animBg="1"/>
      <p:bldP spid="86" grpId="0" animBg="1"/>
      <p:bldP spid="91" grpId="0" animBg="1"/>
      <p:bldP spid="92" grpId="0" animBg="1"/>
      <p:bldP spid="95" grpId="0" animBg="1"/>
      <p:bldP spid="97" grpId="0" animBg="1"/>
      <p:bldP spid="99" grpId="0" animBg="1"/>
      <p:bldP spid="100" grpId="0" animBg="1"/>
      <p:bldP spid="101" grpId="0" animBg="1"/>
      <p:bldP spid="104" grpId="0" animBg="1"/>
      <p:bldP spid="12" grpId="0" animBg="1"/>
      <p:bldP spid="13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What is DBSCAN?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DBSCAN works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this example, we will define a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be one that is close to at least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 other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ECF038-8C3B-9F17-EFA2-475E99B66C58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9CD4BD-238B-CF72-39A6-DBBED4365321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41E825-EB5A-4B39-32A6-BCCB17645309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80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number of close points in a core point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user defined. This is a hyperparameter that we can adjust or fiddle around like the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radius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00F655-7776-7408-9501-9A01260D2DE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2EF1A5-9293-2B84-575F-2EE9DD67192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2B6F1-B983-4D76-D929-6C59E2A059C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052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this example, these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some of our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because their red circles overlaps at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least four other points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C6DE15B-E7FC-F94E-8E00-23B60A7AEA42}"/>
              </a:ext>
            </a:extLst>
          </p:cNvPr>
          <p:cNvSpPr/>
          <p:nvPr/>
        </p:nvSpPr>
        <p:spPr>
          <a:xfrm rot="6339978">
            <a:off x="3990434" y="1936282"/>
            <a:ext cx="12863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312896-1551-C076-9F16-C86AC2993117}"/>
              </a:ext>
            </a:extLst>
          </p:cNvPr>
          <p:cNvSpPr/>
          <p:nvPr/>
        </p:nvSpPr>
        <p:spPr>
          <a:xfrm rot="2633803">
            <a:off x="5629585" y="1956708"/>
            <a:ext cx="122102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6D97E70-A5B4-234D-B861-F781B60A8DE5}"/>
              </a:ext>
            </a:extLst>
          </p:cNvPr>
          <p:cNvSpPr/>
          <p:nvPr/>
        </p:nvSpPr>
        <p:spPr>
          <a:xfrm rot="5733115">
            <a:off x="4277214" y="2402174"/>
            <a:ext cx="207210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2F40C-6DFF-0811-F5CF-5E1BC827F15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F20060-2176-215C-3AF6-B7F18B417DAF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9B775C-4252-8D7E-79B2-CCEE67EFF27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44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neither of these points are core points because their red circles do not overlap at least 4 points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ADF751-CFDE-6179-F354-C40F3226DD07}"/>
              </a:ext>
            </a:extLst>
          </p:cNvPr>
          <p:cNvSpPr/>
          <p:nvPr/>
        </p:nvSpPr>
        <p:spPr>
          <a:xfrm>
            <a:off x="3954240" y="269929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C454E1-43BB-631D-9D3F-80D0236A4930}"/>
              </a:ext>
            </a:extLst>
          </p:cNvPr>
          <p:cNvSpPr/>
          <p:nvPr/>
        </p:nvSpPr>
        <p:spPr>
          <a:xfrm>
            <a:off x="4708862" y="3594207"/>
            <a:ext cx="860332" cy="870406"/>
          </a:xfrm>
          <a:prstGeom prst="ellipse">
            <a:avLst/>
          </a:prstGeom>
          <a:solidFill>
            <a:srgbClr val="FF0000">
              <a:alpha val="43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415ED0-74FF-4AAA-C873-B207A9531294}"/>
              </a:ext>
            </a:extLst>
          </p:cNvPr>
          <p:cNvSpPr/>
          <p:nvPr/>
        </p:nvSpPr>
        <p:spPr>
          <a:xfrm>
            <a:off x="6494883" y="237260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D3D2F9-460D-2B3D-879C-995B3BDA2744}"/>
              </a:ext>
            </a:extLst>
          </p:cNvPr>
          <p:cNvSpPr/>
          <p:nvPr/>
        </p:nvSpPr>
        <p:spPr>
          <a:xfrm>
            <a:off x="7222353" y="372031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443EB-900D-D442-13D1-3E829DF69331}"/>
              </a:ext>
            </a:extLst>
          </p:cNvPr>
          <p:cNvSpPr/>
          <p:nvPr/>
        </p:nvSpPr>
        <p:spPr>
          <a:xfrm>
            <a:off x="9593613" y="450109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312896-1551-C076-9F16-C86AC2993117}"/>
              </a:ext>
            </a:extLst>
          </p:cNvPr>
          <p:cNvSpPr/>
          <p:nvPr/>
        </p:nvSpPr>
        <p:spPr>
          <a:xfrm rot="3580202">
            <a:off x="7091208" y="2735225"/>
            <a:ext cx="3657950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6D97E70-A5B4-234D-B861-F781B60A8DE5}"/>
              </a:ext>
            </a:extLst>
          </p:cNvPr>
          <p:cNvSpPr/>
          <p:nvPr/>
        </p:nvSpPr>
        <p:spPr>
          <a:xfrm rot="4398516">
            <a:off x="5997185" y="2363363"/>
            <a:ext cx="2500329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0F3508-A5BB-C504-3AC1-277195980C2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2BBEA1-A259-F16C-2DF5-6C3525806D0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B719D5-11DA-5280-66D8-A22A8275BA5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0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Ultimately, we identify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red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they are all close to four other points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B322C7-4228-7671-72F0-DE839BD83EE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C7ACE0-243A-4535-ECCE-55311E486D7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1C771D-0C34-592E-5F9A-D4463D68BB38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835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remaining points are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D5D91F-8EC5-C472-B8FA-2606EFC5931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79DF9-57D0-FC91-8FEA-9E04E86A7E2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76404-D95E-B02D-6B80-DC475AAF422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079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randomly pick a core point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773225-84C6-ACE6-856B-FB6FB2B97AA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CA995-9941-3C7D-4DF0-154FD584CC9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534ED-C5F1-582E-491E-BE3787C7013D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901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randomly pick a core point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287357" y="209122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EC6AC6-40A7-6D0E-29DC-1CA45E390D7C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D1A2D-7BAA-0C93-1424-6984A1C9308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841AC-4C5C-FFF3-972D-AEE5A68527B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116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29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Next, the core points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302695" y="21046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9F4DCF-C488-C0C3-F5B0-B0D366DD648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54679-1B0B-96EF-7F79-2498D38ED4D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F58DE-8DD6-FC32-8D6D-CC03522AF87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535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301574" y="210414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F0D1C1-C73F-39D8-DA78-951D3CB42DF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78F73-AE80-EF6A-46E2-98FA9B9FA9F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DDACC-1ECC-7CB7-19C0-9841C22A7C4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41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7170-E823-1626-D962-34AC2DC45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DBSCAN?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E871-A24C-3B79-7E36-B96C844E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Density-Based Spatial Clustering of Applications with Noise </a:t>
            </a:r>
            <a:r>
              <a:rPr lang="en-US" dirty="0"/>
              <a:t>is a density-based clustering technique that groups data points </a:t>
            </a:r>
            <a:r>
              <a:rPr lang="en-US" b="1" dirty="0"/>
              <a:t>based on their density and proximity</a:t>
            </a:r>
            <a:r>
              <a:rPr lang="en-US" dirty="0"/>
              <a:t> to each other.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A0DF827-0E18-E3B5-6EE8-17A08EAB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66" y="2286869"/>
            <a:ext cx="4033693" cy="2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1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489021" y="249289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6322FA-75E3-6685-8C4A-AB5C15519667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7909B-5BE4-819D-81CF-FAB3DE7BB7DD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710AB-CDCC-1119-2012-EAA3EF5B1B3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802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3971083" y="271218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1091B9-BB5B-D62E-D675-8678C70C2AFE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07FEA-2C20-879C-9362-0A46959723F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81E08-6E6F-0FBA-6D89-C754E5D8723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713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142446" y="306045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DFE1B5-5B76-8FED-F85F-87080203C3E7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7B4EA-5180-625E-0A37-9FCC76D5E7B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023C3F-5C28-9635-F327-C1BD6A2486F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5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541703" y="323588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279150-FDBF-1EF0-C3BE-8046B09FF8C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25392-EAA7-C61E-066D-0F501AA968AC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61E781-EBFB-9881-FB3D-6505105F8B75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95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4698230" y="355344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9ACEFB-FE17-0C8D-FAE0-36C30BF612E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9EC9BF-608C-E164-272F-33F8BE639F5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00972-6D85-E14E-4005-BD41E59442D8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66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047442" y="37421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0C16E7-2B8C-BF58-2B09-F4A37F7C37FA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4E33CF-2544-E5AD-63B6-025B5C42B01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3B6FAB-DAAA-0CD5-3CE3-3AD432E9F706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79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249845" y="4051330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E56EAB8-5578-2B67-FE83-0665EE3DBD8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69655-0E00-090E-9509-25E40A9B7D8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163B67-1EE4-6D23-4B7D-25B3D1F19A4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009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5657546" y="4186542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9F5886-1828-3B42-1F37-F0C5EB04CA5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FD1C6-97BE-30B2-D31D-88B90B310547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598031-E30D-2666-F542-65F1E67BA383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257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047876" y="42592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E6E043-C9C0-476D-0D1F-B621AE6D0495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BFA83-D527-0669-B713-C6EE8D749623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7BE94D-0418-B57A-60D6-C4801C52343A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619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317812" y="407040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BA3CC9-36B6-BD00-2DC1-E1F9215A6659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19F6B-CE3A-477D-95DD-1633E0F9C406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EAEFA2-E478-FA30-AE4E-486504EE7FD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12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50A4C-ECF6-44A1-ECDC-141692C3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91C1-3A3A-A742-490E-CE25CEFF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DBSCAN?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22F37-190F-D69A-75F4-6BA4ABCEF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562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forms clusters by identifying </a:t>
            </a:r>
            <a:r>
              <a:rPr lang="en-US" b="1" dirty="0">
                <a:solidFill>
                  <a:srgbClr val="0070C0"/>
                </a:solidFill>
              </a:rPr>
              <a:t>core points</a:t>
            </a:r>
            <a:r>
              <a:rPr lang="en-US" dirty="0"/>
              <a:t> and expanding them to reach neighboring points.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Points not part of any cluster are classified as noise or outliers.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D0AC8C-6601-960D-5068-4089724E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66" y="2286869"/>
            <a:ext cx="4033693" cy="2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19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699435" y="4170626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73E573-166E-1394-A8F1-1346928A03A0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9D3834-B89B-83B3-66AD-76B009661A2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00664F-ECE0-F36F-07BB-E58F55356C1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86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first cluster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6937432" y="399967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50BC0C-5440-2128-E3BD-626C2E6D3AED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9C764-A4F2-1650-15D1-867D966A437C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083568-6B6B-DAEE-201D-7939ADBFE13E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932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4DA3CE-40CD-0D0F-F8B5-43F8DC13DD44}"/>
              </a:ext>
            </a:extLst>
          </p:cNvPr>
          <p:cNvSpPr/>
          <p:nvPr/>
        </p:nvSpPr>
        <p:spPr>
          <a:xfrm>
            <a:off x="7215715" y="372426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4B501E-FE2E-B66B-EFE8-AF9691D891C6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F2B01C-7C8E-C3C5-4F7D-A6740A4624FC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2890C6-FAD1-C7DE-D57B-B6337F09329D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296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 this point, every single point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is a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2DE1A-C7F4-809E-9B23-057473372A61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DCB425-4EBC-0058-6D4D-24A6FBB9A9F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004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Next, we add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C0A49-87E2-00FE-CA35-CE5344B33296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08615-3F36-F00B-E30D-B87EB128C9DB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625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example, this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is close to a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4129414" y="4933063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538699" y="47442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67D077-C6F6-EB4E-54FE-61BF565C6C8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7D5239-1EB8-96E5-FC6E-B3BAF7D633FB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130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However, because this 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we do not use it to extend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any further.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4129414" y="4933063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538699" y="47442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D19CB1-A6F4-A68E-B4AD-9DF5D1519EE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71C47-AD55-0359-742B-80C787730B6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962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 this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will not be added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3706101" y="5223636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136612" y="5043358"/>
            <a:ext cx="969684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D11CF-C2E7-E713-6165-2EF70E164C0F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253D9-6D29-4943-221D-4B6B2BEB4F3D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007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Unlike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can only join a cluster. They can not extend it further.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497B28E-3ECA-CB1F-BF74-E383D342000C}"/>
              </a:ext>
            </a:extLst>
          </p:cNvPr>
          <p:cNvSpPr/>
          <p:nvPr/>
        </p:nvSpPr>
        <p:spPr>
          <a:xfrm>
            <a:off x="3706101" y="5223636"/>
            <a:ext cx="1607173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8B7CCC4-E641-82E3-B8C3-E0D0F2BD005A}"/>
              </a:ext>
            </a:extLst>
          </p:cNvPr>
          <p:cNvSpPr/>
          <p:nvPr/>
        </p:nvSpPr>
        <p:spPr>
          <a:xfrm>
            <a:off x="5136612" y="5043358"/>
            <a:ext cx="969684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C9DC0-21CF-7EC4-B9B3-4C086212C4D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9A6C26-9766-0D24-5766-43AD498DE832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884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we add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core points in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the cluster.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5D8FF-9667-B8BD-B342-04ACF5F92259}"/>
              </a:ext>
            </a:extLst>
          </p:cNvPr>
          <p:cNvSpPr txBox="1"/>
          <p:nvPr/>
        </p:nvSpPr>
        <p:spPr>
          <a:xfrm>
            <a:off x="5926238" y="54632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89277-BE88-3CD8-E841-FD1547592FF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60214-C2D0-29FD-8B96-6C9FF558E22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83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5" grpId="0" animBg="1"/>
      <p:bldP spid="25" grpId="0" animBg="1"/>
      <p:bldP spid="39" grpId="0" animBg="1"/>
      <p:bldP spid="50" grpId="0" animBg="1"/>
      <p:bldP spid="52" grpId="0" animBg="1"/>
      <p:bldP spid="62" grpId="0" animBg="1"/>
      <p:bldP spid="64" grpId="0" animBg="1"/>
      <p:bldP spid="70" grpId="0" animBg="1"/>
      <p:bldP spid="78" grpId="0" animBg="1"/>
      <p:bldP spid="82" grpId="0" animBg="1"/>
      <p:bldP spid="84" grpId="0" animBg="1"/>
      <p:bldP spid="88" grpId="0" animBg="1"/>
      <p:bldP spid="89" grpId="0" animBg="1"/>
      <p:bldP spid="10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C18711E-456B-ACC7-3D17-012D6493F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61663"/>
              </p:ext>
            </p:extLst>
          </p:nvPr>
        </p:nvGraphicFramePr>
        <p:xfrm>
          <a:off x="2032000" y="2774998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Height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Weight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…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8FF4C5-7377-E7CB-3E44-401C5BD813CB}"/>
              </a:ext>
            </a:extLst>
          </p:cNvPr>
          <p:cNvSpPr txBox="1"/>
          <p:nvPr/>
        </p:nvSpPr>
        <p:spPr>
          <a:xfrm>
            <a:off x="2032000" y="974676"/>
            <a:ext cx="8128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latin typeface="Calibri (Body)"/>
              </a:rPr>
              <a:t>For example, if we have an unlabeled data set with Height and Weight measurements collected from a group of people…</a:t>
            </a:r>
          </a:p>
        </p:txBody>
      </p:sp>
    </p:spTree>
    <p:extLst>
      <p:ext uri="{BB962C8B-B14F-4D97-AF65-F5344CB8AC3E}">
        <p14:creationId xmlns:p14="http://schemas.microsoft.com/office/powerpoint/2010/main" val="942665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now we are done creating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17909-DD5D-D6BA-7920-B3B2E0EEACFB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24EEAF-AE98-6765-FD09-5C841FFBE834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445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Now,  because none of these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first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20166B-9559-426C-19C3-941C042335AB}"/>
              </a:ext>
            </a:extLst>
          </p:cNvPr>
          <p:cNvSpPr/>
          <p:nvPr/>
        </p:nvSpPr>
        <p:spPr>
          <a:xfrm rot="1542915">
            <a:off x="5362958" y="207704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23C5A3-64A4-E394-9646-58672FFF6F6A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F44FDB-2430-FE13-6F4C-24642D3035D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92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They form a new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they are close to each other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63436-5A3A-CA70-2D7C-1B3D164F11D3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F8FDC-09D7-B6DC-E8BF-ADFD4044890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520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added to it.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55A55-4EB1-BA41-C1AB-97637146BB18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841316-DADE-F905-446E-DDB8241D9F70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8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3" grpId="0" animBg="1"/>
      <p:bldP spid="94" grpId="0" animBg="1"/>
      <p:bldP spid="96" grpId="0" animBg="1"/>
      <p:bldP spid="98" grpId="0" animBg="1"/>
      <p:bldP spid="100" grpId="0" animBg="1"/>
      <p:bldP spid="10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that are close to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second cluster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added to it.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F4933-9348-F98F-2F27-E45F53E02A4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B1FC1-7AA8-A879-9FE5-A3220EEDCE31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534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Because all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 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have been assigned to a cluster, we are done clustering!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1A205-706F-CD1D-70D1-F173554BE414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EB07EE-42C4-0E27-87F6-06DC4852D95A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241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Any remaining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non-core points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that are not close to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core-points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are not added to clusters and are called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outliers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CDFAB-BDEA-D28C-1F15-CC900A49F1EE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09CFB2-9DDF-5E22-9AB7-A6D5F8BB99CF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495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8483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And that is how the </a:t>
            </a:r>
            <a:r>
              <a:rPr kumimoji="0" lang="en-PH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</a:t>
            </a:r>
            <a:r>
              <a:rPr kumimoji="0" lang="en-PH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algorithm works!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96BFA6-B69D-631B-535B-8EFDDBA44EC2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259C7-37F7-6DA5-749D-63D1C9235CE2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BF989-1B8D-603B-BFDB-5338E98DF037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727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E6AA74E-D67B-BBEF-7688-2735333EE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661713"/>
                  </p:ext>
                </p:extLst>
              </p:nvPr>
            </p:nvGraphicFramePr>
            <p:xfrm>
              <a:off x="2654715" y="1625600"/>
              <a:ext cx="732453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1510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19138899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𝐴𝑣𝑒𝑟𝑎𝑔𝑒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𝐵𝑒𝑡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𝑉𝑖𝑠𝑖𝑡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𝑉𝑖𝑠𝑖𝑡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𝑀𝑜𝑛𝑡h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PH" b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E6AA74E-D67B-BBEF-7688-2735333EE5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661713"/>
                  </p:ext>
                </p:extLst>
              </p:nvPr>
            </p:nvGraphicFramePr>
            <p:xfrm>
              <a:off x="2654715" y="1625600"/>
              <a:ext cx="732453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441510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2441510">
                      <a:extLst>
                        <a:ext uri="{9D8B030D-6E8A-4147-A177-3AD203B41FA5}">
                          <a16:colId xmlns:a16="http://schemas.microsoft.com/office/drawing/2014/main" val="191388990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00518" b="-6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042" t="-2000" r="-1042" b="-60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0020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F8B4738-DB8C-63D7-455C-A7622ED8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446615"/>
              </p:ext>
            </p:extLst>
          </p:nvPr>
        </p:nvGraphicFramePr>
        <p:xfrm>
          <a:off x="185684" y="605258"/>
          <a:ext cx="6131296" cy="5389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568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</a:tblGrid>
              <a:tr h="756418"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354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3603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548F0EC-4BE2-2158-D405-A2FF5519C482}"/>
              </a:ext>
            </a:extLst>
          </p:cNvPr>
          <p:cNvGrpSpPr/>
          <p:nvPr/>
        </p:nvGrpSpPr>
        <p:grpSpPr>
          <a:xfrm>
            <a:off x="6714429" y="959947"/>
            <a:ext cx="5040000" cy="4680000"/>
            <a:chOff x="3771548" y="1732035"/>
            <a:chExt cx="5230508" cy="4493081"/>
          </a:xfrm>
        </p:grpSpPr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0F5FD28F-6034-1F33-F34D-5CB4FACA33F6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B9A0C5-F3D6-4B43-CD21-8BBD4EAD9D83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F566A4-5B06-DF9C-0287-BA3A55CDE3D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736C45-E3CB-595C-C59A-134E1DC0920D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62A86E-85F1-05E9-0783-280BF15E77B2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89B7FC-F0A7-4941-C640-3375F8BA97E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5B91CE-25BD-A5BD-93F4-25D088C6B39D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47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3" y="5635677"/>
            <a:ext cx="1184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44766" y="2672003"/>
            <a:ext cx="118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6" y="133314"/>
            <a:ext cx="6908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Aptos" panose="02110004020202020204"/>
              </a:rPr>
              <a:t>And plotted the data in a scatter plot.. 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80C358-2A44-13EA-1B4D-0873D1071C34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0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8D4A09DF-041A-AE7C-E11C-1D3D46A68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70DBD3-28D2-6633-FAEF-318C3508F868}"/>
              </a:ext>
            </a:extLst>
          </p:cNvPr>
          <p:cNvGrpSpPr/>
          <p:nvPr/>
        </p:nvGrpSpPr>
        <p:grpSpPr>
          <a:xfrm>
            <a:off x="6714429" y="959947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07CA9314-9FB2-100A-5B42-E62B4E2672EA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B5846C-B69F-9647-E5B3-C77F503203A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0C15A-53FE-E9EA-7324-B229D67515FE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816E63-4DA6-2B79-59FA-E8B9E1BEFB92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6B5F6A-EC6F-D5B3-8322-ECD963CB8957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EF8486-D1D9-B99B-28CC-18F14132EFC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97BAFF-6B56-43D9-BF30-C41E8B5EA76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4017CA6-04BB-B392-06D5-BC56707A2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184989"/>
              </p:ext>
            </p:extLst>
          </p:nvPr>
        </p:nvGraphicFramePr>
        <p:xfrm>
          <a:off x="185684" y="605258"/>
          <a:ext cx="6131296" cy="5389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568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</a:tblGrid>
              <a:tr h="756418"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354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3603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2932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F383852B-3447-23CC-2672-787CC344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FAFCC1-2852-E084-6A14-0B177C004AF4}"/>
              </a:ext>
            </a:extLst>
          </p:cNvPr>
          <p:cNvGrpSpPr/>
          <p:nvPr/>
        </p:nvGrpSpPr>
        <p:grpSpPr>
          <a:xfrm>
            <a:off x="6714429" y="959947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C27BDA5-00D4-D92B-65D1-550BC89E9581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5A8721A-D402-2DA1-24C1-10C4980617A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E6F613-70FB-0672-27CF-590E6CE9D60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2210FE-7E1B-9F05-0684-7A2C9EAA8F67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805A5-33BF-EE21-04F4-1982404EF301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A55BA8-24DD-FF28-B225-400E9D53E022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F8F10A-3571-54B3-02E3-75F700DAC378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E36B4F7-442C-D6E2-BAE1-D150BF89D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94680"/>
              </p:ext>
            </p:extLst>
          </p:nvPr>
        </p:nvGraphicFramePr>
        <p:xfrm>
          <a:off x="185684" y="605258"/>
          <a:ext cx="6131296" cy="5389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568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</a:tblGrid>
              <a:tr h="756418"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354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3603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232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954AF2-E99D-0544-082E-E2D0E1809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1AAC84-130D-733D-BD99-7D5AF1C55C52}"/>
              </a:ext>
            </a:extLst>
          </p:cNvPr>
          <p:cNvGrpSpPr/>
          <p:nvPr/>
        </p:nvGrpSpPr>
        <p:grpSpPr>
          <a:xfrm>
            <a:off x="6714429" y="959947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0189FEA-38B8-2128-34D4-FE7DD7D4D08F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0E7E5B3-B717-3751-33C0-A0BE9601669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40D06F-0C92-DBF2-6ED1-EF81841304A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BCC265-CB20-879B-E78F-B15E2B208DE2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1CA4E6-44B2-A5DF-91A7-FD38B59EFD70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079A6D-A3C6-1350-7E96-39831170F18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EC12FE-782F-45DC-F996-583ACD181534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E7B1E91-8B19-AA35-0D26-97BD0F5E8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45214"/>
              </p:ext>
            </p:extLst>
          </p:nvPr>
        </p:nvGraphicFramePr>
        <p:xfrm>
          <a:off x="185684" y="605258"/>
          <a:ext cx="6131296" cy="5389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568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</a:tblGrid>
              <a:tr h="756418"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354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3603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59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61164F-1C85-5452-4F77-27ECABCA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A919AD-5A14-5CF9-F944-AA4EBFE0DA46}"/>
              </a:ext>
            </a:extLst>
          </p:cNvPr>
          <p:cNvGrpSpPr/>
          <p:nvPr/>
        </p:nvGrpSpPr>
        <p:grpSpPr>
          <a:xfrm>
            <a:off x="6714429" y="959947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862DD869-C925-EFC6-5F6E-5F234D826E54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16F4E3-EE12-28CC-D435-43A122A79716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847672-29E2-4B54-D66C-61CE67EE4B1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231522-7765-507E-4345-745CC58B665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59DA12-07D8-308C-1C44-3A8BB7641134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04FB24-3453-8F1A-F58E-B42969A63B33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6D4CAF-EBAA-FEDF-8354-579E7543A18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B2156F2-066A-1809-9E8F-3D5A7134C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17936"/>
              </p:ext>
            </p:extLst>
          </p:nvPr>
        </p:nvGraphicFramePr>
        <p:xfrm>
          <a:off x="185684" y="605258"/>
          <a:ext cx="6131296" cy="5389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568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</a:tblGrid>
              <a:tr h="756418"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354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3603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516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060CA5A5-A585-2F08-A660-691108E8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422425-2ECF-4086-5873-913542FA0146}"/>
              </a:ext>
            </a:extLst>
          </p:cNvPr>
          <p:cNvGrpSpPr/>
          <p:nvPr/>
        </p:nvGrpSpPr>
        <p:grpSpPr>
          <a:xfrm>
            <a:off x="6714429" y="959947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8E656F44-6411-4B0E-16F5-AF1DB9642E19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256641-DCF9-602C-4170-D6840851E9E5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6D6AD4-56CA-341E-0C07-B132816A322E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F2C411-29D7-5A46-89AB-2A13AFCBD23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CC6F58-C2A7-1395-11B9-201D0BA19FE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445820-141F-08FE-D57F-177C16BAD70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6164BB-9E07-AAAC-024B-B51D89047655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056810D-B224-A516-F8B0-2A52DD780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23078"/>
              </p:ext>
            </p:extLst>
          </p:nvPr>
        </p:nvGraphicFramePr>
        <p:xfrm>
          <a:off x="185684" y="605258"/>
          <a:ext cx="6131296" cy="5389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568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</a:tblGrid>
              <a:tr h="756418"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354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3603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889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4B30F4-4F55-7E0B-E908-721513C23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59A596-992B-8DD9-67F2-CBD2C7C0E110}"/>
              </a:ext>
            </a:extLst>
          </p:cNvPr>
          <p:cNvGrpSpPr/>
          <p:nvPr/>
        </p:nvGrpSpPr>
        <p:grpSpPr>
          <a:xfrm>
            <a:off x="6714429" y="959947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08FFB2C0-F002-71F7-D3D3-4465A8FED18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327449-5B9C-C683-DE23-2753E3126B99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5FBF3D-F90E-6EC0-8F74-B04DBE1AA1F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6327F4-3762-7E2D-6E6C-79AD66079E7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D34138-99C0-9EE0-4E3E-01D28A1DE074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6D5B47-78F3-D977-C14C-0A32F184AFB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A4F7F9-89A2-D563-45C6-AD424FAD1434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503A248-F24F-CFF8-2598-78E51F7FF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538755"/>
              </p:ext>
            </p:extLst>
          </p:nvPr>
        </p:nvGraphicFramePr>
        <p:xfrm>
          <a:off x="185684" y="605258"/>
          <a:ext cx="6131296" cy="5389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568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</a:tblGrid>
              <a:tr h="756418"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354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3603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7386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>
          <a:extLst>
            <a:ext uri="{FF2B5EF4-FFF2-40B4-BE49-F238E27FC236}">
              <a16:creationId xmlns:a16="http://schemas.microsoft.com/office/drawing/2014/main" id="{22F839EF-DF40-992F-93DA-D65A4B145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91AD4B-22D0-3189-A96B-6C2802B73E63}"/>
              </a:ext>
            </a:extLst>
          </p:cNvPr>
          <p:cNvGrpSpPr/>
          <p:nvPr/>
        </p:nvGrpSpPr>
        <p:grpSpPr>
          <a:xfrm>
            <a:off x="6714429" y="959947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D0CFB1E1-F3CF-2254-F22F-490452AA4EE1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306D87-6C30-B1F0-669D-7D5420D6FFD7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E407EE-131B-6E88-1B00-D353053C0B5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2BE712-F8A1-A881-652B-4845A89ECF16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2B3AC-AC25-3BCE-9FAA-2E7FEAF12C93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1B994D-E110-4797-668A-68CFFF13E9CA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85EF6A-BFE9-01F5-8979-79C8B78B46B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6CCFCB1-658C-9213-DCAF-C440A15B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654444"/>
              </p:ext>
            </p:extLst>
          </p:nvPr>
        </p:nvGraphicFramePr>
        <p:xfrm>
          <a:off x="185684" y="605258"/>
          <a:ext cx="6131296" cy="53893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568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66421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</a:tblGrid>
              <a:tr h="756418">
                <a:tc>
                  <a:txBody>
                    <a:bodyPr/>
                    <a:lstStyle/>
                    <a:p>
                      <a:pPr algn="ctr"/>
                      <a:endParaRPr lang="en-PH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354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3603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38243">
                <a:tc>
                  <a:txBody>
                    <a:bodyPr/>
                    <a:lstStyle/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6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3357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85BD4F2-FF6C-7245-BBBD-907606AAB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55D760-F576-71E1-81A9-5DF79D2461A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8DEB73C-9F23-77F6-9663-0A84A6DFC5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21464719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67E6C9-7217-0459-7885-0483C87292E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2DB7A7-85FE-277B-1B1B-E174879D995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32195C-B75C-7CD9-1304-D082D06EB71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7EFC2A-A4D0-C148-E4CF-B47E62E6DB90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1E182A-310C-F6C0-5429-C82E312BADF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95FD11-D5CF-61D9-DBD1-7590A446321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0B1FA5-BBEB-2F7D-D63E-EB8DF42F2E5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5CA41-AE6C-C945-F310-5DEB450A9F77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64906D-5214-2E5B-866B-8F891465E453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D30EE-F6F5-31D6-EBF2-90278220847D}"/>
              </a:ext>
            </a:extLst>
          </p:cNvPr>
          <p:cNvSpPr txBox="1"/>
          <p:nvPr/>
        </p:nvSpPr>
        <p:spPr>
          <a:xfrm>
            <a:off x="579775" y="789446"/>
            <a:ext cx="609805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eps</a:t>
            </a:r>
            <a:r>
              <a:rPr lang="en-US" sz="3000" b="1" dirty="0">
                <a:solidFill>
                  <a:srgbClr val="00B0F0"/>
                </a:solidFill>
              </a:rPr>
              <a:t> </a:t>
            </a:r>
            <a:r>
              <a:rPr lang="en-US" sz="3000" dirty="0"/>
              <a:t>is the maximum distance between two samples for one to be considered as in the neighborhood of the other. 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35909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71FE2B7-F726-FE06-5538-770B768A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D00AA5-1DF9-A692-2A37-9F99901E2207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B8C25B8F-1039-1739-B111-CE839CBBFF91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49C0E1-A401-401B-29F0-7350A935BE7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42528F-1A08-6352-8CD9-43D15B86BB81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DDD826-0DCD-D9BC-1994-3F6642CF9B4D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6D517B-1186-1D02-B6F6-1007099F95E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FC33F9-4A97-2763-77F7-420B95CA0ED0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BF3EFC-C375-90D7-1D6F-717DDB6774D7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1962B-47D5-7AA1-7AB0-0372BDDAD8E2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A000A-66D8-2FCB-5483-B6F85C08DE1D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34266FE-136F-DA7C-2EDA-10CCF029CD2A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6DEBC9-F42E-C8EB-3B6C-8CF97F45F514}"/>
              </a:ext>
            </a:extLst>
          </p:cNvPr>
          <p:cNvSpPr txBox="1"/>
          <p:nvPr/>
        </p:nvSpPr>
        <p:spPr>
          <a:xfrm>
            <a:off x="579775" y="789446"/>
            <a:ext cx="609805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</a:rPr>
              <a:t>min_samples</a:t>
            </a:r>
            <a:r>
              <a:rPr lang="en-US" sz="2800" b="1" dirty="0">
                <a:solidFill>
                  <a:srgbClr val="00B0F0"/>
                </a:solidFill>
              </a:rPr>
              <a:t> </a:t>
            </a:r>
            <a:r>
              <a:rPr lang="en-US" sz="2800" dirty="0"/>
              <a:t>is the number of samples in a neighborhood for a point to be considered as a core point.</a:t>
            </a:r>
          </a:p>
          <a:p>
            <a:endParaRPr lang="en-US" sz="2800" dirty="0"/>
          </a:p>
          <a:p>
            <a:r>
              <a:rPr lang="en-US" sz="2800" dirty="0"/>
              <a:t>This </a:t>
            </a:r>
            <a:r>
              <a:rPr lang="en-US" sz="2800" b="1" dirty="0"/>
              <a:t>includes the point itself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If </a:t>
            </a:r>
            <a:r>
              <a:rPr lang="en-US" sz="2800" dirty="0" err="1"/>
              <a:t>min_samples</a:t>
            </a:r>
            <a:r>
              <a:rPr lang="en-US" sz="2800" dirty="0"/>
              <a:t> is set to a higher value, DBSCAN will find denser clusters, whereas if it is set to a lower value, the found clusters will be more sparse.</a:t>
            </a:r>
          </a:p>
        </p:txBody>
      </p:sp>
    </p:spTree>
    <p:extLst>
      <p:ext uri="{BB962C8B-B14F-4D97-AF65-F5344CB8AC3E}">
        <p14:creationId xmlns:p14="http://schemas.microsoft.com/office/powerpoint/2010/main" val="1289843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1E15D15-BA35-A6D5-B558-4619437A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66AE4B-5E02-52D9-B319-E15BFCC08D6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59ADB06-4737-B392-5F44-D1E00A8E3A2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1EDC9F-D84A-B9F7-B767-A6062085D5F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A01FD0-9E59-A1A8-B39F-47665E08E55D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5D4DB6-02B3-8678-316A-B8F15825CD5B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3611C9-0616-AF19-0109-A64DD561306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066BD6-0532-E85C-BFF7-AB7190A31007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3E7792-B70F-5519-333A-654FC156EE47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E603A3-B3FC-434C-961E-93EA6FA89EA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87052-22C9-0A3F-3141-88E1C5F1E3EA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7AE1A26-7C2F-3B52-A6DF-1D23F450EAF1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Set </a:t>
            </a:r>
            <a:r>
              <a:rPr lang="en-US" b="1" dirty="0">
                <a:solidFill>
                  <a:srgbClr val="7030A0"/>
                </a:solidFill>
              </a:rPr>
              <a:t>eps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b="1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0CD213-5457-DF1B-FB7E-F35272B61F88}"/>
              </a:ext>
            </a:extLst>
          </p:cNvPr>
          <p:cNvSpPr txBox="1"/>
          <p:nvPr/>
        </p:nvSpPr>
        <p:spPr>
          <a:xfrm>
            <a:off x="579775" y="789446"/>
            <a:ext cx="60980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For this example, we will set </a:t>
            </a:r>
            <a:r>
              <a:rPr lang="en-US" sz="3000" b="1" dirty="0">
                <a:solidFill>
                  <a:srgbClr val="7030A0"/>
                </a:solidFill>
              </a:rPr>
              <a:t>eps</a:t>
            </a:r>
            <a:r>
              <a:rPr lang="en-US" sz="3000" b="1" dirty="0"/>
              <a:t> </a:t>
            </a:r>
            <a:r>
              <a:rPr lang="en-US" sz="3000" dirty="0"/>
              <a:t>to</a:t>
            </a:r>
            <a:r>
              <a:rPr lang="en-US" sz="3000" b="1" dirty="0"/>
              <a:t> 1 </a:t>
            </a:r>
            <a:r>
              <a:rPr lang="en-US" sz="3000" dirty="0"/>
              <a:t>and</a:t>
            </a:r>
            <a:r>
              <a:rPr lang="en-US" sz="3000" b="1" dirty="0"/>
              <a:t> </a:t>
            </a:r>
            <a:r>
              <a:rPr lang="en-US" sz="3000" b="1" dirty="0" err="1">
                <a:solidFill>
                  <a:srgbClr val="7030A0"/>
                </a:solidFill>
              </a:rPr>
              <a:t>min_samples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dirty="0"/>
              <a:t>to</a:t>
            </a:r>
            <a:r>
              <a:rPr lang="en-US" sz="3000" b="1" dirty="0"/>
              <a:t> 4.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7998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5FA1487-55A9-1695-81A7-13C169E83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F628EF-107C-A259-8B64-116B9A56B51F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22F764-8749-C0FD-D7E3-B189175A94D0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B2E8108E-D668-FEF2-4A40-EC8818A2D68E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5197E3D-B561-027C-E6C7-48412B213125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CE7BF30-1573-B0CC-BEAF-4E7A8FFBA5AC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C03AC2A-B6EE-ECC5-637D-6665B2924479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09B8AA2-9543-7C2F-43BB-E1FC3D65E818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BB10CE7-2BA2-562E-C55D-D285566C762A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A66DACD-D8F8-C753-8E02-44484D819BF1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35612C7-1F84-F08D-3DD3-22F1D665E79A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D6D1257-CC92-6002-5933-10A2A4F423E0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39D7E5A-2DA5-E4C3-6F45-190D4B6CDA3A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2AA5115-A626-E0DE-0683-1570AC38AD12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CFEF910-00D7-9DBE-50D4-2A4C42A76F5B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33536B9-4F8B-DF76-5473-5C35C24D19E8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A1663EB-C52A-5D63-2742-E7F87E4F824C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EF462E-23C2-1130-F92B-C37E52B6DC5D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24E79-A543-EEA5-E507-4A3478D73CB9}"/>
              </a:ext>
            </a:extLst>
          </p:cNvPr>
          <p:cNvSpPr txBox="1"/>
          <p:nvPr/>
        </p:nvSpPr>
        <p:spPr>
          <a:xfrm>
            <a:off x="5155523" y="5635677"/>
            <a:ext cx="11843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C0278-CA42-60D7-90BA-B89DE72090E4}"/>
              </a:ext>
            </a:extLst>
          </p:cNvPr>
          <p:cNvSpPr txBox="1"/>
          <p:nvPr/>
        </p:nvSpPr>
        <p:spPr>
          <a:xfrm rot="16200000">
            <a:off x="44766" y="2672003"/>
            <a:ext cx="11833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7A893-3C4B-DCF0-A5D9-07056BCAB41C}"/>
              </a:ext>
            </a:extLst>
          </p:cNvPr>
          <p:cNvSpPr txBox="1"/>
          <p:nvPr/>
        </p:nvSpPr>
        <p:spPr>
          <a:xfrm>
            <a:off x="1638466" y="133314"/>
            <a:ext cx="6908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By eye, we can see two different clusters and some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outliers</a:t>
            </a:r>
            <a:endParaRPr kumimoji="0" lang="en-PH" sz="3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5F6C46B-7DF2-E91B-416A-29B4CE7F55A2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27896BA-F33D-AC5E-C7E3-C59E40854AB4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508BABC-8715-88CF-3926-209AAA68FDF4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26DEA21-E3EF-FF02-C95F-9834A845D95E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66B5660-383E-B039-A4F9-4CF79A6783A9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29948A1-4417-CA74-8AFB-861A5C42515B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106C240-A3D3-DC21-8DEE-5C84A8B79CB9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85D77F5-652C-E582-4608-5FE1D4ECDC69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2443784-52B5-ECD9-55AD-4AC392614E7D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9F1FA76-2030-028A-F505-4DAB2AA24D2C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6AC9A2D-156A-C15B-8C50-1B6F17EC9C69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CD557E9-42AF-F531-AB22-08C3F3845659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676B9C-296A-5963-3F8C-AA58AD1C3206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B94FEDC-7319-49B4-563B-543E5271268D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F6313D4-AAE5-B9FA-E13C-11344DC70D71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B211ED5-F5F3-B9BA-56AF-1AD46936DA8A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7927310-165C-1FD6-338D-746D455C6B95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A913656-58CB-BD8E-9CD4-5C053C3722D0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ABF918C-C504-6C88-F336-206084D2D391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D1C889-7833-1ADB-C477-FCCBC2AF7688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6F962B-D51E-D8BB-A15A-ECC4A03F658A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E78E99-C850-7735-10D9-F1BF8F61FA23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8F761D-79D9-A464-7798-89416C43C1AA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A003BC-1C70-D9D2-CE0F-34B3455664DF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F42A82-8A69-8B8B-B41D-6A14A5E99A0E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50CF21-89CE-8914-014D-043FE68505A7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72FA18-039E-CAC4-8A10-D1D2D52CDD5F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99192C-FB99-6A9B-DADF-3519976C0612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B0273D-260B-A51E-A839-C8E15B92066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AB3CA5E-46E3-9728-02FB-3C6D44472FA3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AABFF52-2E88-C5C0-391B-EEDE2D749394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E0367AF-F4FE-49B0-91D8-7C8473C0E753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6537909-FF07-B960-1A73-2268AE528989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C0C741E-2682-68DD-6CE4-951A3EBC8042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A0F85BA-C24B-4073-13C8-CFE8E17324B6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351C04-B660-2605-8401-40FB5BC7BE41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B4754A6-3C32-BD23-6AA5-DE0550FFF79E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60C86D3-10C1-64F7-A5CD-8D44D2EB45F2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24B811C-35D6-E750-08C6-F010CEA94201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DC71ED-3468-8A46-0671-D4159B20C210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7D14D33-15C6-EBDF-ECF1-ED1CAC2A15DE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D10F585-06BA-E7D4-D77D-A2CA53BD44DD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AD16DBC-F263-58D8-94C5-E4FDBC9F951A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37CC37-22EE-06DC-D0F3-6C4160E1A98E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DB1FDA8-BB9C-4F46-06D4-9C6421AF4577}"/>
              </a:ext>
            </a:extLst>
          </p:cNvPr>
          <p:cNvGrpSpPr/>
          <p:nvPr/>
        </p:nvGrpSpPr>
        <p:grpSpPr>
          <a:xfrm>
            <a:off x="1144204" y="2238037"/>
            <a:ext cx="9336773" cy="3386236"/>
            <a:chOff x="1144204" y="2238037"/>
            <a:chExt cx="9336773" cy="33862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06F11B-77BD-1E65-BB9F-EB12B63175E8}"/>
                </a:ext>
              </a:extLst>
            </p:cNvPr>
            <p:cNvGrpSpPr/>
            <p:nvPr/>
          </p:nvGrpSpPr>
          <p:grpSpPr>
            <a:xfrm>
              <a:off x="1144204" y="2238037"/>
              <a:ext cx="9336773" cy="2541244"/>
              <a:chOff x="1144204" y="2238037"/>
              <a:chExt cx="9336773" cy="254124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ECDBDE-33A8-61DD-B4F8-57A064CF98F0}"/>
                  </a:ext>
                </a:extLst>
              </p:cNvPr>
              <p:cNvSpPr txBox="1"/>
              <p:nvPr/>
            </p:nvSpPr>
            <p:spPr>
              <a:xfrm>
                <a:off x="1144204" y="2458058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D1CDFC-84E9-E0F2-9B0C-303317CFA514}"/>
                  </a:ext>
                </a:extLst>
              </p:cNvPr>
              <p:cNvSpPr txBox="1"/>
              <p:nvPr/>
            </p:nvSpPr>
            <p:spPr>
              <a:xfrm>
                <a:off x="1270351" y="4037328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5A44C7-14CB-B752-4C6C-4310EEA02F22}"/>
                  </a:ext>
                </a:extLst>
              </p:cNvPr>
              <p:cNvSpPr txBox="1"/>
              <p:nvPr/>
            </p:nvSpPr>
            <p:spPr>
              <a:xfrm>
                <a:off x="9566580" y="4086464"/>
                <a:ext cx="9143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Outlier</a:t>
                </a:r>
                <a:endParaRPr kumimoji="0" lang="en-PH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FFFA6D8B-538E-0D21-5458-3FBD093FC2D2}"/>
                  </a:ext>
                </a:extLst>
              </p:cNvPr>
              <p:cNvSpPr/>
              <p:nvPr/>
            </p:nvSpPr>
            <p:spPr>
              <a:xfrm rot="19756107">
                <a:off x="1641002" y="2238037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" name="Arrow: Right 17">
                <a:extLst>
                  <a:ext uri="{FF2B5EF4-FFF2-40B4-BE49-F238E27FC236}">
                    <a16:creationId xmlns:a16="http://schemas.microsoft.com/office/drawing/2014/main" id="{EC1C85D6-54A3-99BA-15CA-153B196B8642}"/>
                  </a:ext>
                </a:extLst>
              </p:cNvPr>
              <p:cNvSpPr/>
              <p:nvPr/>
            </p:nvSpPr>
            <p:spPr>
              <a:xfrm rot="2405139">
                <a:off x="1679565" y="4420643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DD78A5EA-A9B9-F613-3845-234966FCB570}"/>
                  </a:ext>
                </a:extLst>
              </p:cNvPr>
              <p:cNvSpPr/>
              <p:nvPr/>
            </p:nvSpPr>
            <p:spPr>
              <a:xfrm rot="5400000">
                <a:off x="9863543" y="4516302"/>
                <a:ext cx="338073" cy="187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5669EC-AC5F-D49C-5C2B-E2C2C542E001}"/>
                </a:ext>
              </a:extLst>
            </p:cNvPr>
            <p:cNvSpPr txBox="1"/>
            <p:nvPr/>
          </p:nvSpPr>
          <p:spPr>
            <a:xfrm>
              <a:off x="4170544" y="5254941"/>
              <a:ext cx="914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Outlier</a:t>
              </a:r>
              <a:endParaRPr kumimoji="0" lang="en-PH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" name="Arrow: Right 17">
              <a:extLst>
                <a:ext uri="{FF2B5EF4-FFF2-40B4-BE49-F238E27FC236}">
                  <a16:creationId xmlns:a16="http://schemas.microsoft.com/office/drawing/2014/main" id="{8BD45E11-53E7-2442-7E7A-D3766C14CE55}"/>
                </a:ext>
              </a:extLst>
            </p:cNvPr>
            <p:cNvSpPr/>
            <p:nvPr/>
          </p:nvSpPr>
          <p:spPr>
            <a:xfrm>
              <a:off x="5049141" y="5358778"/>
              <a:ext cx="338073" cy="187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5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" grpId="0"/>
      <p:bldP spid="66" grpId="0" animBg="1"/>
      <p:bldP spid="67" grpId="0" animBg="1"/>
      <p:bldP spid="68" grpId="0" animBg="1"/>
      <p:bldP spid="70" grpId="0" animBg="1"/>
      <p:bldP spid="71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61" grpId="0" animBg="1"/>
      <p:bldP spid="63" grpId="0" animBg="1"/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0" grpId="0" animBg="1"/>
      <p:bldP spid="62" grpId="0" animBg="1"/>
      <p:bldP spid="64" grpId="0" animBg="1"/>
      <p:bldP spid="65" grpId="0" animBg="1"/>
      <p:bldP spid="69" grpId="0" animBg="1"/>
      <p:bldP spid="10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159FB8C-AEDD-F045-602E-749F081D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679AB9-9024-3DAA-686D-E15C5263B760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4C391C66-43D8-3D18-2D46-D6078C182C18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FBC6131-A54D-00D0-C6E5-04E7C38FDEEF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F7FD6C-7556-C6A0-96BF-8500D2F8404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B0A8D2-CAD6-5F57-6F5B-C1E9676F1D5D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72457F-29F8-4B18-8D44-6B8B933EBD5C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563EAE-D548-434A-D6AA-1938B6E6BCDF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E38CDC-BADE-67DC-0486-C8B2067D1EE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68429FF-8E52-A6BE-20AB-E7F02835F659}"/>
              </a:ext>
            </a:extLst>
          </p:cNvPr>
          <p:cNvGraphicFramePr>
            <a:graphicFrameLocks noGrp="1"/>
          </p:cNvGraphicFramePr>
          <p:nvPr/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47D1F3-54E4-EC0B-6E9E-C8025D2F1B6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238A8-D7E0-AFF8-3AE7-5589F94C5B02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9BA1EBA-1152-82E2-2A2D-F2F22C97A62B}"/>
              </a:ext>
            </a:extLst>
          </p:cNvPr>
          <p:cNvSpPr txBox="1">
            <a:spLocks/>
          </p:cNvSpPr>
          <p:nvPr/>
        </p:nvSpPr>
        <p:spPr>
          <a:xfrm>
            <a:off x="838200" y="5915593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2: </a:t>
            </a:r>
            <a:r>
              <a:rPr lang="en-US" dirty="0"/>
              <a:t>Calculate the distance between every pair of data points using a distance metric like </a:t>
            </a:r>
            <a:r>
              <a:rPr lang="en-US" b="1" dirty="0"/>
              <a:t>Euclidean distance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183820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524F1B5-0DD6-B6AD-79E3-42C36829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D84724-1E03-6C87-6943-D19612AA8D6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6286473-6DA4-2DE1-8F27-6D6B411D5C0F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CE3391-0E93-C78F-BF98-1D1F607442E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3EE885-3D72-6917-22EA-5424B559755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909901-0A73-F9D6-574E-7DDBF13B616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6F23DA-9AEA-2FB6-CEE5-755A285B978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53CCF-B1F4-0F77-85CE-9081E76B3C0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113694-F6E1-DBE2-787B-FDC2C3078FEA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3D6EAC9-588F-B449-DE71-623C7C957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947783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F8F254-D2EA-76ED-5ED4-8946C94CED1E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D71F66-1701-F585-92CE-2B545893E8A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E53387-CB6F-87A5-CEB5-669B25FA542F}"/>
              </a:ext>
            </a:extLst>
          </p:cNvPr>
          <p:cNvSpPr/>
          <p:nvPr/>
        </p:nvSpPr>
        <p:spPr>
          <a:xfrm>
            <a:off x="8174577" y="28597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59EF1-158F-E7E3-EFB7-DA96E98848D0}"/>
              </a:ext>
            </a:extLst>
          </p:cNvPr>
          <p:cNvSpPr/>
          <p:nvPr/>
        </p:nvSpPr>
        <p:spPr>
          <a:xfrm>
            <a:off x="1371601" y="1156226"/>
            <a:ext cx="2340862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9DF9F3-4090-D05A-36DA-DA4B835333F4}"/>
              </a:ext>
            </a:extLst>
          </p:cNvPr>
          <p:cNvSpPr/>
          <p:nvPr/>
        </p:nvSpPr>
        <p:spPr>
          <a:xfrm>
            <a:off x="800101" y="1608668"/>
            <a:ext cx="571500" cy="182033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1B1BC6-514E-FB9E-062E-FD8F1AFF8AD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85815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67A561A-50B7-688C-6641-123104C4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3ED7C8-6400-DB9D-2BD1-4B02D4ECE3D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5A996B76-1A7C-66AF-E01D-A9D68BE630B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287E51-70D0-1E98-D2F2-13FAFB79670E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51EBD7-262F-20F0-D53C-AFF19B78883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6E5088-EF3D-7653-F936-F3D3BE97549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FC7636-5B14-C323-62D6-28228AF803B0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899A66-4445-D723-37B1-E2AFD3ADFA2E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1601AA-6B27-6590-EC51-9201CE9236A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E8AC37-5E5D-C9CD-5725-742ED098B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35359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EB57BB-8490-D26B-E03B-264C2D54C08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8E52FD-6880-0A0C-DC69-2732BD33415B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2FC060-C63D-E64B-5655-23A75A435084}"/>
              </a:ext>
            </a:extLst>
          </p:cNvPr>
          <p:cNvSpPr/>
          <p:nvPr/>
        </p:nvSpPr>
        <p:spPr>
          <a:xfrm>
            <a:off x="7721171" y="2858329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1AD0AF-6722-2935-3BCA-77A4F7255A01}"/>
              </a:ext>
            </a:extLst>
          </p:cNvPr>
          <p:cNvSpPr/>
          <p:nvPr/>
        </p:nvSpPr>
        <p:spPr>
          <a:xfrm>
            <a:off x="798990" y="1608668"/>
            <a:ext cx="571501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87957D-B210-EB72-65A0-2FD1C5560127}"/>
              </a:ext>
            </a:extLst>
          </p:cNvPr>
          <p:cNvSpPr/>
          <p:nvPr/>
        </p:nvSpPr>
        <p:spPr>
          <a:xfrm>
            <a:off x="1386028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57C65D4-8BB0-B972-5D0F-347896B0D57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195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AF0600-9D2A-4B40-8C30-00C9A372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BE34F4-C933-BE33-7D8F-E29DDAFB3DB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F0414946-40EF-974B-E035-B8D5ECEF3D8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2D0AD5-B275-EFFA-B76B-DF80609F325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C319D6-9F7C-D464-E78D-2C811C7EE10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51631B-CDFF-AA1E-5A28-38FE182D8C2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631113-6A75-E018-F5A7-7A83D74B8522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2EEF8E-EA3A-3677-3902-CF66DE2974DD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06B62E-9062-AB02-2A16-4F5E0EF58F7A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5E308B-8861-FAC4-1346-482D1BA90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5590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FF500DA-F69F-0B8D-C50C-E441CE602BE8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C5295-F968-095D-6C42-38F6E474809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F72FE0-E270-3BF9-8D7B-D9DEA092264B}"/>
              </a:ext>
            </a:extLst>
          </p:cNvPr>
          <p:cNvSpPr/>
          <p:nvPr/>
        </p:nvSpPr>
        <p:spPr>
          <a:xfrm>
            <a:off x="8176543" y="3260384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189CF-31C1-B6CA-9CB5-E33DAF2ACF8B}"/>
              </a:ext>
            </a:extLst>
          </p:cNvPr>
          <p:cNvSpPr/>
          <p:nvPr/>
        </p:nvSpPr>
        <p:spPr>
          <a:xfrm>
            <a:off x="798990" y="2074843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DA19B-FD46-BA56-AB78-516F54135000}"/>
              </a:ext>
            </a:extLst>
          </p:cNvPr>
          <p:cNvSpPr/>
          <p:nvPr/>
        </p:nvSpPr>
        <p:spPr>
          <a:xfrm>
            <a:off x="1966250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5094F26-5435-75BE-58CC-A198D16B814F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616436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781ECB-12C2-D825-ECEA-A6F42A533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CBBDC1-987E-844B-FA63-BA4D3CEEC35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520C6F7-644D-0CF0-6FF6-9005D9ADD917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4B8A79-AFF8-2DCC-00C3-1EBB2A68AA6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EA6070-70BB-30FE-702A-038D87FA962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48A631-A5CA-6EAB-55C0-171338475791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FC2BC5-09AF-6A83-F026-DB613BE13F54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AF10E5-0922-2B2A-2D3D-E88E2D78ABCA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68935-D678-645F-DC5B-14F18A09207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0E09280-DA9F-A62B-ECBA-8D936ADF0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81256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B76AEF3-84D4-F335-52EA-4096CD6B607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49F6B-2706-8E9D-5994-566DC321863C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ABFBB1-1C33-0265-7B3B-43B0855ED22C}"/>
              </a:ext>
            </a:extLst>
          </p:cNvPr>
          <p:cNvSpPr/>
          <p:nvPr/>
        </p:nvSpPr>
        <p:spPr>
          <a:xfrm>
            <a:off x="8176543" y="2461128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73FA71-F03E-B940-DA19-FEDFA7ABBA88}"/>
              </a:ext>
            </a:extLst>
          </p:cNvPr>
          <p:cNvSpPr/>
          <p:nvPr/>
        </p:nvSpPr>
        <p:spPr>
          <a:xfrm>
            <a:off x="798990" y="2523881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9A6C8-872A-0EC6-FD14-E91C10836483}"/>
              </a:ext>
            </a:extLst>
          </p:cNvPr>
          <p:cNvSpPr/>
          <p:nvPr/>
        </p:nvSpPr>
        <p:spPr>
          <a:xfrm>
            <a:off x="2554647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7779B8-F587-B498-EF10-C13483DA1A61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66233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B6D21AC-4187-5068-77D9-A120E0573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F49B310-F3A8-381F-5C0E-CC0B689843B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E29F82D7-A8B3-E2A0-0C15-F39FEE46F3E8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5ECC16-7A41-3B4A-832E-ABBCB396AD9D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5CB771-44C5-59A7-C581-F68CAAB0945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5A6D02-3217-BCB6-AC75-1F0D49781BD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E59239-CC47-B8F7-D49A-063D70CE09D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016D50-FC0A-A10E-A917-599C29C197FC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5307B7-2372-A951-5F3C-59442901281B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81E0D4-01A3-5313-123A-BF3E80497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1268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51181D4-BE35-67AC-8882-742889F3F39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67310-5F1E-BA93-C156-59F97408136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4002F9-3FD5-C6FC-ED16-37C68EFB9199}"/>
              </a:ext>
            </a:extLst>
          </p:cNvPr>
          <p:cNvSpPr/>
          <p:nvPr/>
        </p:nvSpPr>
        <p:spPr>
          <a:xfrm>
            <a:off x="8650635" y="285207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1B1852-7269-EF63-BB4C-6F333373D48E}"/>
              </a:ext>
            </a:extLst>
          </p:cNvPr>
          <p:cNvSpPr/>
          <p:nvPr/>
        </p:nvSpPr>
        <p:spPr>
          <a:xfrm>
            <a:off x="798990" y="2986845"/>
            <a:ext cx="571501" cy="45903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0C1ED-9EF7-8785-9C14-EB7114019F16}"/>
              </a:ext>
            </a:extLst>
          </p:cNvPr>
          <p:cNvSpPr/>
          <p:nvPr/>
        </p:nvSpPr>
        <p:spPr>
          <a:xfrm>
            <a:off x="3133103" y="1150944"/>
            <a:ext cx="571500" cy="45244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D0209F6-9D6B-9495-1F11-B1D4EC91DBDA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6705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492DA1-CB5E-34F2-1254-0FDA89C19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3A7389-CCAC-0F8C-4ABB-65978A27BD1A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272EB6E-C86A-30D2-69B6-2B0113CD01D2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75461D-CFFA-AB47-93B3-FD2B797FB0E9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38CB79-1FB5-A459-B479-35440B42258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8905E8-B68F-3132-AD8E-DA0B8688C4A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B53A0B-5D03-E67D-64CF-B547EEB0A96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B9CFA8-F10A-756E-0084-5BFFF1B46C3D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0FFC63-7F92-89CF-3329-E39C8D37DE22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9A1A38-97ED-0CC4-F632-CF18F247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52176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97074A6-6794-01B5-F33A-4ADF31CFD600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36EB0F-FA92-AED6-3440-84B12EBD2AF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ACB3E3-BCF9-7850-38C1-0C20BDEA944C}"/>
              </a:ext>
            </a:extLst>
          </p:cNvPr>
          <p:cNvSpPr/>
          <p:nvPr/>
        </p:nvSpPr>
        <p:spPr>
          <a:xfrm>
            <a:off x="10459518" y="1603386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620104-4116-F20A-36E8-4994CC0473D4}"/>
              </a:ext>
            </a:extLst>
          </p:cNvPr>
          <p:cNvSpPr/>
          <p:nvPr/>
        </p:nvSpPr>
        <p:spPr>
          <a:xfrm>
            <a:off x="3724763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381601-3381-E620-CBF0-26E41D17810E}"/>
              </a:ext>
            </a:extLst>
          </p:cNvPr>
          <p:cNvSpPr/>
          <p:nvPr/>
        </p:nvSpPr>
        <p:spPr>
          <a:xfrm>
            <a:off x="5469829" y="3480829"/>
            <a:ext cx="571501" cy="42951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1E692E0-D40B-6CA8-A3B7-59C41CE5222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07308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41A7AB-67BB-DC06-B3AF-C8A341DD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961CCA-92E4-194A-27D5-9DD55DE16EA5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72CFAE2A-685B-E7A8-4CD8-19C32EC20B05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193BB5-66B3-0881-D537-2889AE9EA72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D892DED-FC07-F4E5-9C35-D8476BF69644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AAFF37-5823-AB08-E4EB-ECBD1F5DAC9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F69A66-92D4-3FBF-F297-1F3B963B9DEF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0FDC31-BFB4-CFD6-68A8-0F22269DCF7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54BBD4-A437-B78F-CAF8-02587937338F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5CAA3C1-3A95-503B-9BC5-B3A83610E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817922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6C28C6E-BF89-0426-B89F-04122FB7126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228C0-42AA-6FC6-DEA6-C8533227C2E0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BF08E5-A7B7-2CBA-DF21-10F31806D06B}"/>
              </a:ext>
            </a:extLst>
          </p:cNvPr>
          <p:cNvSpPr/>
          <p:nvPr/>
        </p:nvSpPr>
        <p:spPr>
          <a:xfrm>
            <a:off x="10912775" y="2025021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F2627B-67A9-4F64-860E-3B113C5E2BF1}"/>
              </a:ext>
            </a:extLst>
          </p:cNvPr>
          <p:cNvSpPr/>
          <p:nvPr/>
        </p:nvSpPr>
        <p:spPr>
          <a:xfrm>
            <a:off x="4292653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1DD42F-391D-5604-8561-5737BDB1213A}"/>
              </a:ext>
            </a:extLst>
          </p:cNvPr>
          <p:cNvSpPr/>
          <p:nvPr/>
        </p:nvSpPr>
        <p:spPr>
          <a:xfrm>
            <a:off x="5469829" y="3905372"/>
            <a:ext cx="571501" cy="471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752C65-F4A9-AD04-8B2F-DC7769918DDC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630214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D4B296-9A2E-77AA-EB1C-8371AD5E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0B9D4A-4911-CED6-C084-21E5D4AC051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335A967-19F1-15FE-4751-CA5EB4D93D94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C4A8F7-A57C-EA2A-994F-CA732AA29E6B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CEF67-B552-A53B-FA24-33433A80A8BF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9650A8-B4E1-82A5-0FD6-AECA5EAA36CE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8BA196-9DD4-F88F-0664-B3A93105E12D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ED7CAF-7809-265C-CA3E-C01B157FDD27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739DA4-BEED-EA49-75F8-A39587E1136E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86D2A90-59F5-B26C-3646-3211C240F5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7741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DAEE75-84BE-7CFB-B873-559130FCC35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FDC32-2A0B-94D7-5E39-D81EA0043349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C1D410-D942-7F91-86D2-4147CD8D2051}"/>
              </a:ext>
            </a:extLst>
          </p:cNvPr>
          <p:cNvSpPr/>
          <p:nvPr/>
        </p:nvSpPr>
        <p:spPr>
          <a:xfrm>
            <a:off x="10912775" y="1196313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80460C-6AC6-8ABC-F847-E08D6BD106D5}"/>
              </a:ext>
            </a:extLst>
          </p:cNvPr>
          <p:cNvSpPr/>
          <p:nvPr/>
        </p:nvSpPr>
        <p:spPr>
          <a:xfrm>
            <a:off x="4884508" y="4825168"/>
            <a:ext cx="571500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209174-8EB5-0345-4E67-CAC7A46C803F}"/>
              </a:ext>
            </a:extLst>
          </p:cNvPr>
          <p:cNvSpPr/>
          <p:nvPr/>
        </p:nvSpPr>
        <p:spPr>
          <a:xfrm>
            <a:off x="5469829" y="4354072"/>
            <a:ext cx="571501" cy="47109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8F5C05-4CD4-6446-DBCF-E0997007335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96038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64AA75-B541-779C-59C2-FB7F45F6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48B991-6E76-D681-2155-E4C2F189C02C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C7CE44B8-A3E2-8F11-8E4B-127DB7F93B1D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6B34CA9-A464-BD22-DF70-7D72CF2597A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42727-E97C-A817-6AFD-D9C85D6A84A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D0C1D-5B18-3AEC-AD1F-8B821E109B4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B443C5-4380-B85B-39B6-7E835CDF578E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222E67-BA49-9B9D-3746-A4DD922EA28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837867-C99F-29F6-CC48-A98A408CF0A0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208875-5BE8-2799-6084-B90E6BA79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36720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09EBE1-863C-2C18-5381-FA1EB598029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C4BCE-7022-4530-C0B5-D86635DE33D6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835098-2A1E-D42B-F688-4BE3A65BBE74}"/>
              </a:ext>
            </a:extLst>
          </p:cNvPr>
          <p:cNvSpPr/>
          <p:nvPr/>
        </p:nvSpPr>
        <p:spPr>
          <a:xfrm>
            <a:off x="10912775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2E7B5A-01C0-017D-1D21-9EF835F09B46}"/>
              </a:ext>
            </a:extLst>
          </p:cNvPr>
          <p:cNvSpPr/>
          <p:nvPr/>
        </p:nvSpPr>
        <p:spPr>
          <a:xfrm>
            <a:off x="3724977" y="4825168"/>
            <a:ext cx="1731031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9FD07A-291D-570E-EC8D-0D141464B3BC}"/>
              </a:ext>
            </a:extLst>
          </p:cNvPr>
          <p:cNvSpPr/>
          <p:nvPr/>
        </p:nvSpPr>
        <p:spPr>
          <a:xfrm>
            <a:off x="5469829" y="3429000"/>
            <a:ext cx="571501" cy="139616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A6996E-0A2C-3CED-E695-8767EEDBAA7E}"/>
              </a:ext>
            </a:extLst>
          </p:cNvPr>
          <p:cNvSpPr/>
          <p:nvPr/>
        </p:nvSpPr>
        <p:spPr>
          <a:xfrm>
            <a:off x="5456008" y="5296544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050853-5B63-B67D-2216-CED1A6EF0B2C}"/>
              </a:ext>
            </a:extLst>
          </p:cNvPr>
          <p:cNvSpPr/>
          <p:nvPr/>
        </p:nvSpPr>
        <p:spPr>
          <a:xfrm>
            <a:off x="6039953" y="4843131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90A8F3-D4D5-533C-5BF2-7049302E9E79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93921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90035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If we use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K-Means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to partition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nested clusters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like in this example, it might have difficulty identifying these two clusters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F596ED-0476-C210-DBD9-2E73B5827F31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5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8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1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0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6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animClr clrSpc="rgb" dir="cw">
                                      <p:cBhvr>
                                        <p:cTn id="28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7" grpId="1" animBg="1"/>
      <p:bldP spid="68" grpId="0" animBg="1"/>
      <p:bldP spid="69" grpId="0" animBg="1"/>
      <p:bldP spid="70" grpId="0" animBg="1"/>
      <p:bldP spid="71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51CF2B4-8AA8-ECAB-A7AD-05192EEA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190CD8-2514-D311-E0FD-CC14371A4A48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D0E45EE-9819-14C0-EC7F-9EBAE127D86C}"/>
                </a:ext>
              </a:extLst>
            </p:cNvPr>
            <p:cNvGraphicFramePr/>
            <p:nvPr/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6D448CE-610F-4CF8-88FD-27AFCC52A705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196492-C69A-13D6-3B71-FDE7F60BA8BD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757421-D9E6-5B49-25D9-531FA55317FF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44EC35-800A-C0F3-5EC5-8480040DE007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0CBF29-E93A-E422-98A8-841D3A682EB9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92BF8-B8CD-A2D6-C918-114BB51E140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6A9CE3B-3892-32EF-25AF-53B40673B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03017"/>
              </p:ext>
            </p:extLst>
          </p:nvPr>
        </p:nvGraphicFramePr>
        <p:xfrm>
          <a:off x="211055" y="690282"/>
          <a:ext cx="6415596" cy="5071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236">
                  <a:extLst>
                    <a:ext uri="{9D8B030D-6E8A-4147-A177-3AD203B41FA5}">
                      <a16:colId xmlns:a16="http://schemas.microsoft.com/office/drawing/2014/main" val="4138762431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1385940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8899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2544993987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64078353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824732605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315022140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689251990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831367473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161693889"/>
                    </a:ext>
                  </a:extLst>
                </a:gridCol>
                <a:gridCol w="583236">
                  <a:extLst>
                    <a:ext uri="{9D8B030D-6E8A-4147-A177-3AD203B41FA5}">
                      <a16:colId xmlns:a16="http://schemas.microsoft.com/office/drawing/2014/main" val="1913542892"/>
                    </a:ext>
                  </a:extLst>
                </a:gridCol>
              </a:tblGrid>
              <a:tr h="461006">
                <a:tc>
                  <a:txBody>
                    <a:bodyPr/>
                    <a:lstStyle/>
                    <a:p>
                      <a:pPr algn="ctr"/>
                      <a:endParaRPr lang="en-PH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 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13531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(3,4)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65362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(2,4)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13305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(3,3)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185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(3,5)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31787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(4,4)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31060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(8,7)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02458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(9,6)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63204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(9,8)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1896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(9,7)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5.8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308903"/>
                  </a:ext>
                </a:extLst>
              </a:tr>
              <a:tr h="461006">
                <a:tc>
                  <a:txBody>
                    <a:bodyPr/>
                    <a:lstStyle/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J</a:t>
                      </a:r>
                    </a:p>
                    <a:p>
                      <a:pPr algn="ctr"/>
                      <a:r>
                        <a:rPr lang="en-PH" sz="1200" b="1" dirty="0">
                          <a:solidFill>
                            <a:schemeClr val="bg1"/>
                          </a:solidFill>
                        </a:rPr>
                        <a:t>(10,7)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7.6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8.5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8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7.2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6.7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2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1.4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800" dirty="0"/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1348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906AF21-E0C8-A4D8-91F5-505CC82A648C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81CF7-B2A9-0D1B-1396-70C0A748528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B6C028-0D12-FD0D-4826-08338181BBB2}"/>
              </a:ext>
            </a:extLst>
          </p:cNvPr>
          <p:cNvSpPr/>
          <p:nvPr/>
        </p:nvSpPr>
        <p:spPr>
          <a:xfrm>
            <a:off x="11354914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6E1B5-44B1-DCE7-A7A2-2B73683EDF5F}"/>
              </a:ext>
            </a:extLst>
          </p:cNvPr>
          <p:cNvSpPr/>
          <p:nvPr/>
        </p:nvSpPr>
        <p:spPr>
          <a:xfrm>
            <a:off x="5456008" y="5296544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6BCC8-4CDF-1722-C95A-F50A7A668D92}"/>
              </a:ext>
            </a:extLst>
          </p:cNvPr>
          <p:cNvSpPr/>
          <p:nvPr/>
        </p:nvSpPr>
        <p:spPr>
          <a:xfrm>
            <a:off x="6039953" y="4843131"/>
            <a:ext cx="585322" cy="45341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422E2BA-9B66-1FA4-E196-C9288DF625C4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291888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0286678-53B5-DD72-11A0-A72E01A15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78520"/>
                  </p:ext>
                </p:extLst>
              </p:nvPr>
            </p:nvGraphicFramePr>
            <p:xfrm>
              <a:off x="2654714" y="1625600"/>
              <a:ext cx="6763606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81803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81803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0286678-53B5-DD72-11A0-A72E01A15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78520"/>
                  </p:ext>
                </p:extLst>
              </p:nvPr>
            </p:nvGraphicFramePr>
            <p:xfrm>
              <a:off x="2654714" y="1625600"/>
              <a:ext cx="6763606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81803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81803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752" t="-6897" r="-752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B785-9442-588B-9382-35E40A909E1D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For each point, find its </a:t>
            </a:r>
            <a:r>
              <a:rPr lang="en-US" dirty="0" err="1"/>
              <a:t>neighbours</a:t>
            </a:r>
            <a:r>
              <a:rPr lang="en-US" dirty="0"/>
              <a:t> within the </a:t>
            </a:r>
            <a:r>
              <a:rPr lang="en-US" b="1" dirty="0">
                <a:solidFill>
                  <a:srgbClr val="7030A0"/>
                </a:solidFill>
              </a:rPr>
              <a:t>eps/radius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76600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D68AB-D5BE-A18D-5568-7CF11129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568B55B-2245-E84B-AD07-A033620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43641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568B55B-2245-E84B-AD07-A033620CAF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243641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6897" r="-100376" b="-10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897" r="-376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8EC5B0-1A6F-692E-9DFA-232D47233C13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364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23054-73CF-8BF5-D1A7-8C21B3B4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7BA3AB9-46A0-BD8E-A534-B9097A114D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001856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𝑁𝑒𝑖𝑔h𝑏𝑜𝑢𝑟𝑠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7BA3AB9-46A0-BD8E-A534-B9097A114D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8001856"/>
                  </p:ext>
                </p:extLst>
              </p:nvPr>
            </p:nvGraphicFramePr>
            <p:xfrm>
              <a:off x="1039368" y="1625600"/>
              <a:ext cx="10113264" cy="4079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71088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3371088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6897" r="-100376" b="-10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000" t="-6897" r="-376" b="-10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ACE7BA2-975F-E8E3-437E-83046DEA7FE5}"/>
              </a:ext>
            </a:extLst>
          </p:cNvPr>
          <p:cNvSpPr/>
          <p:nvPr/>
        </p:nvSpPr>
        <p:spPr>
          <a:xfrm>
            <a:off x="1039368" y="1986417"/>
            <a:ext cx="10113264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2A98B-FD23-85D9-C09F-01752E5E1242}"/>
              </a:ext>
            </a:extLst>
          </p:cNvPr>
          <p:cNvSpPr/>
          <p:nvPr/>
        </p:nvSpPr>
        <p:spPr>
          <a:xfrm>
            <a:off x="1039368" y="4954753"/>
            <a:ext cx="10113264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2F330C-B41B-5025-1906-933FB629B3A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2671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D7FEE3F-82AE-248E-AEED-4622F1FD3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1AC5BFE-AD87-96A9-585B-AEF4FE7F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3947822"/>
                  </p:ext>
                </p:extLst>
              </p:nvPr>
            </p:nvGraphicFramePr>
            <p:xfrm>
              <a:off x="563142" y="763154"/>
              <a:ext cx="5532858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286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1AC5BFE-AD87-96A9-585B-AEF4FE7F35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3947822"/>
                  </p:ext>
                </p:extLst>
              </p:nvPr>
            </p:nvGraphicFramePr>
            <p:xfrm>
              <a:off x="563142" y="763154"/>
              <a:ext cx="5532858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286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0068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79" t="-2000" r="-1379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C4D3882-5F7E-5D04-2E65-A1CC5DAE69D1}"/>
              </a:ext>
            </a:extLst>
          </p:cNvPr>
          <p:cNvSpPr/>
          <p:nvPr/>
        </p:nvSpPr>
        <p:spPr>
          <a:xfrm>
            <a:off x="563142" y="1414679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D6F5B-BB26-A868-9054-86807F2A8368}"/>
              </a:ext>
            </a:extLst>
          </p:cNvPr>
          <p:cNvSpPr/>
          <p:nvPr/>
        </p:nvSpPr>
        <p:spPr>
          <a:xfrm>
            <a:off x="563142" y="4356223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510E7F-BFF3-E0A9-D700-A37D8403022B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759EDB32-EB75-6598-B092-89A82451F65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1250656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82B0C8-9C4A-FDF9-FE4A-07CAEAF1A63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46E123-32B8-5D8F-C6A4-329DE13A80AB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001D10-F963-02C9-23D5-7F15DEAB6BA3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A472E7-04A7-5920-278E-70D6913C1D5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4A5453-9F59-6DB7-4A5B-5D62A7012235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0D544A-4C1B-18FE-B9A6-25E2E09A06C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E4EA4C14-88F2-EE2F-9409-B43AE699DD30}"/>
              </a:ext>
            </a:extLst>
          </p:cNvPr>
          <p:cNvSpPr/>
          <p:nvPr/>
        </p:nvSpPr>
        <p:spPr>
          <a:xfrm>
            <a:off x="10912237" y="1601047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97D136-358F-FAAA-817B-9BF05E7F5F29}"/>
              </a:ext>
            </a:extLst>
          </p:cNvPr>
          <p:cNvSpPr/>
          <p:nvPr/>
        </p:nvSpPr>
        <p:spPr>
          <a:xfrm>
            <a:off x="8174577" y="2859755"/>
            <a:ext cx="860332" cy="870406"/>
          </a:xfrm>
          <a:prstGeom prst="ellipse">
            <a:avLst/>
          </a:prstGeom>
          <a:solidFill>
            <a:srgbClr val="FF0000">
              <a:alpha val="46000"/>
            </a:srgb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6E8B6-AB9C-A17B-0248-25F06E0ED156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CC4549-A321-E24E-24DD-4C640422B873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CD803A-3502-ABBE-4F0F-9189C8A51AC6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Determine the </a:t>
            </a:r>
            <a:r>
              <a:rPr lang="en-US" b="1" dirty="0">
                <a:solidFill>
                  <a:srgbClr val="FF0000"/>
                </a:solidFill>
              </a:rPr>
              <a:t>core points</a:t>
            </a:r>
            <a:r>
              <a:rPr lang="en-US" dirty="0"/>
              <a:t>. </a:t>
            </a:r>
            <a:r>
              <a:rPr lang="en-PH" dirty="0"/>
              <a:t>To be a core point, its number of </a:t>
            </a:r>
            <a:r>
              <a:rPr lang="en-PH" dirty="0" err="1"/>
              <a:t>neighbours</a:t>
            </a:r>
            <a:r>
              <a:rPr lang="en-PH" dirty="0"/>
              <a:t> must be greater than or equal to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874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82A232-B925-89F5-0D73-88B7FC85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9E57FF2-6CFD-3E05-D126-D3EB13F7C7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662888"/>
                  </p:ext>
                </p:extLst>
              </p:nvPr>
            </p:nvGraphicFramePr>
            <p:xfrm>
              <a:off x="563142" y="763154"/>
              <a:ext cx="5532858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286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9E57FF2-6CFD-3E05-D126-D3EB13F7C7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662888"/>
                  </p:ext>
                </p:extLst>
              </p:nvPr>
            </p:nvGraphicFramePr>
            <p:xfrm>
              <a:off x="563142" y="763154"/>
              <a:ext cx="5532858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44286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844286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00685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379" t="-2000" r="-1379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C54FE72-9E33-F6CE-400D-BB1B2D2855FF}"/>
              </a:ext>
            </a:extLst>
          </p:cNvPr>
          <p:cNvSpPr/>
          <p:nvPr/>
        </p:nvSpPr>
        <p:spPr>
          <a:xfrm>
            <a:off x="563142" y="1394536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A8DAFC-1BB0-7D52-FE57-AEC9AA271E84}"/>
              </a:ext>
            </a:extLst>
          </p:cNvPr>
          <p:cNvSpPr/>
          <p:nvPr/>
        </p:nvSpPr>
        <p:spPr>
          <a:xfrm>
            <a:off x="563142" y="4381162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990D2C-301A-EFEC-596B-8E9DAFA5FB7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D7B8AD5E-DB6F-C6B7-41ED-AE26CFD568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97592351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7F6B05-8A32-1954-5BC2-D849AD56DDBF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1222C4-7306-D449-7963-E81EB0DD0237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A925CF-F5C5-52CB-94FD-213BC587C9B8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B0A92E-77E3-0D73-13C4-A571FA628FEB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A8B43F-AFDD-3CAC-B7BB-2F458D905592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45EDB2-513D-7512-1E69-E04364579D8C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0812D00-1382-5E9A-630E-75B6F3BB6C19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715E81-6ACB-123E-5669-DFCF984EB783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09CF105-4DDF-2AB8-2C22-07415EED949A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5: </a:t>
            </a:r>
            <a:r>
              <a:rPr lang="en-US" dirty="0"/>
              <a:t>Determine the </a:t>
            </a:r>
            <a:r>
              <a:rPr lang="en-US" b="1" dirty="0"/>
              <a:t>non-core points</a:t>
            </a:r>
            <a:r>
              <a:rPr lang="en-US" dirty="0"/>
              <a:t>. A data point will be a </a:t>
            </a:r>
            <a:r>
              <a:rPr lang="en-PH" dirty="0"/>
              <a:t>non-core point if its number of </a:t>
            </a:r>
            <a:r>
              <a:rPr lang="en-PH" dirty="0" err="1"/>
              <a:t>neighbours</a:t>
            </a:r>
            <a:r>
              <a:rPr lang="en-PH" dirty="0"/>
              <a:t> is less than the </a:t>
            </a:r>
            <a:r>
              <a:rPr lang="en-US" b="1" dirty="0" err="1">
                <a:solidFill>
                  <a:srgbClr val="7030A0"/>
                </a:solidFill>
              </a:rPr>
              <a:t>min_samples</a:t>
            </a:r>
            <a:r>
              <a:rPr lang="en-US" b="1" dirty="0">
                <a:solidFill>
                  <a:srgbClr val="7030A0"/>
                </a:solidFill>
              </a:rPr>
              <a:t>.</a:t>
            </a:r>
            <a:endParaRPr lang="en-P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11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B0F7E39-3A20-D906-86F0-DC5368689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F9AB5C7-1D7E-D084-3CC7-1BB4D96EA6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607583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F9AB5C7-1D7E-D084-3CC7-1BB4D96EA6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1607583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000" r="-19909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835" t="-2000" r="-10091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D58D12-8D3D-00A3-C327-3CCD5B08FC45}"/>
              </a:ext>
            </a:extLst>
          </p:cNvPr>
          <p:cNvSpPr/>
          <p:nvPr/>
        </p:nvSpPr>
        <p:spPr>
          <a:xfrm>
            <a:off x="563142" y="4381162"/>
            <a:ext cx="5532858" cy="372736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rgbClr val="FF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E5999A4-1EE4-34F6-7498-D77177434EDF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392624F-F141-915E-D1AD-38601989BD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168815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9D9640-25B8-D949-7AE9-BA44AC9A05DC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FA2B04-EBD6-358A-FAAE-E760F412270F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7B0CED-2D2C-7FE1-3ABD-A8C85E7F7CD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E94281-D2FC-6B79-437D-38B6383B9E2A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7C933E-9E7C-86D6-6C69-2F7875357FC4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4958E9-7E5E-5D1F-EC6E-76B503C0B4D6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7C132D-FFFF-D599-5844-3B473E2CB0B7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A787E-977E-84EA-7C77-2BE99CE9137C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E46079-D0A6-1A60-16E4-C8AA58AAE85F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6: </a:t>
            </a:r>
            <a:r>
              <a:rPr lang="en-US" dirty="0"/>
              <a:t>Randomly pick a </a:t>
            </a:r>
            <a:r>
              <a:rPr lang="en-US" b="1" dirty="0">
                <a:solidFill>
                  <a:srgbClr val="FF0000"/>
                </a:solidFill>
              </a:rPr>
              <a:t>core point </a:t>
            </a:r>
            <a:r>
              <a:rPr lang="en-US" dirty="0"/>
              <a:t>and add it 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88564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FC7569F-6BF1-8ED4-068C-1775F8FC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4B0DE8-F374-8D8A-2DFD-0A4007C4014B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4BDDD3DF-6D49-D407-1F71-0624DA4ACDD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15093202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580FE1-F9B5-EE8B-279E-11BE59F9E678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D11D23-0B8F-6297-62A0-692077C9661C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FCFA2F-ABEF-71CF-C20D-59CB9A99AA4C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5F0D40-54E1-2A9F-1855-B13774FAC2B1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AAF150-D59A-94E7-5759-04EDE9EFC4BB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99F2C-2055-02F7-9E03-8DD5B8709741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A0E3826-822D-21DE-42C9-35D34A4E94EA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2BA272-44EF-497D-0A8F-F4084BC61504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DC1A90CD-F276-8C4D-0D9F-656998F968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017767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DC1A90CD-F276-8C4D-0D9F-656998F968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017767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" r="-19909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835" t="-2000" r="-10091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1E637B-85DF-7DEF-545D-61489ABCFB78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7: </a:t>
            </a:r>
            <a:r>
              <a:rPr lang="en-US" dirty="0"/>
              <a:t>Add all </a:t>
            </a:r>
            <a:r>
              <a:rPr lang="en-US" b="1" dirty="0"/>
              <a:t>non-core points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34643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D9D2688-2822-8E29-9AB4-CC87A78C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8A76B6-89AC-0EC7-ADB2-1483E1E9BA22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DAFF8E3B-5837-3765-0E61-6950AEBD10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07840554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9C453D-CBA9-259C-4E06-55A6266AAE80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B93749-0A27-D4FD-4B61-7F40A62C8E23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8965E2-57B8-0950-1ECA-FA259EA55CF0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96948C-18E3-821F-2B58-BDCB36E0CFB7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19112E-985F-2DC0-2830-203103DB1119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EE7D24-07E7-492F-2470-04EBA4029529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0BA6C68-9C59-77CD-EE0A-AD6FA32170EF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05E43-35D1-1F44-B691-70E5425A81A1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4B56EF0-3AC5-CA35-6B67-DBAF88814D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219776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14B56EF0-3AC5-CA35-6B67-DBAF88814D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2219776"/>
                  </p:ext>
                </p:extLst>
              </p:nvPr>
            </p:nvGraphicFramePr>
            <p:xfrm>
              <a:off x="563142" y="763154"/>
              <a:ext cx="5532860" cy="4348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00" r="-19909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835" t="-2000" r="-10091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EFFA22-09A8-E368-9259-AF6F8883909B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8: </a:t>
            </a:r>
            <a:r>
              <a:rPr lang="en-US" dirty="0"/>
              <a:t>For the </a:t>
            </a:r>
            <a:r>
              <a:rPr lang="en-US" b="1" dirty="0">
                <a:solidFill>
                  <a:srgbClr val="FF0000"/>
                </a:solidFill>
              </a:rPr>
              <a:t>core points </a:t>
            </a:r>
            <a:r>
              <a:rPr lang="en-US" dirty="0"/>
              <a:t>that were not added to the </a:t>
            </a:r>
            <a:r>
              <a:rPr lang="en-US" b="1" dirty="0">
                <a:solidFill>
                  <a:srgbClr val="00B050"/>
                </a:solidFill>
              </a:rPr>
              <a:t>first cluster</a:t>
            </a:r>
            <a:r>
              <a:rPr lang="en-US" dirty="0"/>
              <a:t>, add them to a </a:t>
            </a:r>
            <a:r>
              <a:rPr lang="en-US" b="1" dirty="0">
                <a:solidFill>
                  <a:srgbClr val="00B0F0"/>
                </a:solidFill>
              </a:rPr>
              <a:t>second cluster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438895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C4B40D-46A1-0247-D269-3ADEDB9D3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7255B7F-634F-909D-4D85-1751B13D1B8E}"/>
              </a:ext>
            </a:extLst>
          </p:cNvPr>
          <p:cNvGrpSpPr/>
          <p:nvPr/>
        </p:nvGrpSpPr>
        <p:grpSpPr>
          <a:xfrm>
            <a:off x="6917935" y="663388"/>
            <a:ext cx="5040000" cy="4680000"/>
            <a:chOff x="3771548" y="1732035"/>
            <a:chExt cx="5230508" cy="449308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6E1FC9B7-401B-7870-8530-486C8553D78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4416580"/>
                </p:ext>
              </p:extLst>
            </p:nvPr>
          </p:nvGraphicFramePr>
          <p:xfrm>
            <a:off x="3771548" y="1732035"/>
            <a:ext cx="5230508" cy="44930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81E31-E99B-653E-6DBF-3C27794C4D2A}"/>
                </a:ext>
              </a:extLst>
            </p:cNvPr>
            <p:cNvSpPr txBox="1"/>
            <p:nvPr/>
          </p:nvSpPr>
          <p:spPr>
            <a:xfrm>
              <a:off x="538986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2FAA28-B260-E9F4-13A5-EB5326318048}"/>
                </a:ext>
              </a:extLst>
            </p:cNvPr>
            <p:cNvSpPr txBox="1"/>
            <p:nvPr/>
          </p:nvSpPr>
          <p:spPr>
            <a:xfrm>
              <a:off x="4882921" y="4313342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10C21D-15CE-A4E0-38B9-0CBACECCEB7A}"/>
                </a:ext>
              </a:extLst>
            </p:cNvPr>
            <p:cNvSpPr txBox="1"/>
            <p:nvPr/>
          </p:nvSpPr>
          <p:spPr>
            <a:xfrm>
              <a:off x="8195720" y="3116745"/>
              <a:ext cx="447558" cy="280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752CB9-BE2B-98B4-FBDF-985F859F1B26}"/>
                </a:ext>
              </a:extLst>
            </p:cNvPr>
            <p:cNvSpPr txBox="1"/>
            <p:nvPr/>
          </p:nvSpPr>
          <p:spPr>
            <a:xfrm>
              <a:off x="7748162" y="3116745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89793A-557F-9860-F55E-A558042C654F}"/>
                </a:ext>
              </a:extLst>
            </p:cNvPr>
            <p:cNvSpPr txBox="1"/>
            <p:nvPr/>
          </p:nvSpPr>
          <p:spPr>
            <a:xfrm>
              <a:off x="5389861" y="4779745"/>
              <a:ext cx="447558" cy="3297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7423FE-ED90-5AB2-BA51-63B544396DE3}"/>
                </a:ext>
              </a:extLst>
            </p:cNvPr>
            <p:cNvSpPr txBox="1"/>
            <p:nvPr/>
          </p:nvSpPr>
          <p:spPr>
            <a:xfrm>
              <a:off x="5380770" y="3939763"/>
              <a:ext cx="447558" cy="24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300" b="1" dirty="0"/>
                <a:t>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152110C-F542-8DBD-0E08-38B66910E27D}"/>
              </a:ext>
            </a:extLst>
          </p:cNvPr>
          <p:cNvSpPr txBox="1"/>
          <p:nvPr/>
        </p:nvSpPr>
        <p:spPr>
          <a:xfrm>
            <a:off x="8961757" y="3377640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907BB8-8AE9-9284-D46B-39EF8CA65138}"/>
              </a:ext>
            </a:extLst>
          </p:cNvPr>
          <p:cNvSpPr txBox="1"/>
          <p:nvPr/>
        </p:nvSpPr>
        <p:spPr>
          <a:xfrm>
            <a:off x="11719846" y="2131263"/>
            <a:ext cx="23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300" b="1" dirty="0"/>
              <a:t>J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D32DFDB-E62D-7B7C-9AE1-E4BA808C0B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9957961"/>
                  </p:ext>
                </p:extLst>
              </p:nvPr>
            </p:nvGraphicFramePr>
            <p:xfrm>
              <a:off x="563142" y="763154"/>
              <a:ext cx="5532860" cy="4343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𝑁𝑒𝑖𝑔h𝑏𝑜𝑢𝑟𝑠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𝑒𝑝𝑠</m:t>
                              </m:r>
                            </m:oMath>
                          </a14:m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𝑁𝑢𝑚𝑏𝑒𝑟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𝑛𝑒𝑖𝑔h𝑏𝑜𝑢𝑟𝑠</m:t>
                                </m:r>
                              </m:oMath>
                            </m:oMathPara>
                          </a14:m>
                          <a:endParaRPr lang="en-PH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7D32DFDB-E62D-7B7C-9AE1-E4BA808C0B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9957961"/>
                  </p:ext>
                </p:extLst>
              </p:nvPr>
            </p:nvGraphicFramePr>
            <p:xfrm>
              <a:off x="563142" y="763154"/>
              <a:ext cx="5532860" cy="4343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3215">
                      <a:extLst>
                        <a:ext uri="{9D8B030D-6E8A-4147-A177-3AD203B41FA5}">
                          <a16:colId xmlns:a16="http://schemas.microsoft.com/office/drawing/2014/main" val="4138762431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138594089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27524497"/>
                        </a:ext>
                      </a:extLst>
                    </a:gridCol>
                    <a:gridCol w="1383215">
                      <a:extLst>
                        <a:ext uri="{9D8B030D-6E8A-4147-A177-3AD203B41FA5}">
                          <a16:colId xmlns:a16="http://schemas.microsoft.com/office/drawing/2014/main" val="237324577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Customer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961" r="-199091" b="-5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1835" t="-1961" r="-100917" b="-5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>
                              <a:solidFill>
                                <a:schemeClr val="bg1"/>
                              </a:solidFill>
                            </a:rPr>
                            <a:t>Cluster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9613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B,C,D,E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56536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B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15133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C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9318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D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043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E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GREEN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74310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F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10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G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69395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H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476852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F,G,H,J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311331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J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I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F0"/>
                              </a:solidFill>
                            </a:rPr>
                            <a:t>BLUE</a:t>
                          </a:r>
                          <a:endParaRPr lang="en-PH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1595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DA66BB-EC03-7A51-D96D-D0563F82930B}"/>
              </a:ext>
            </a:extLst>
          </p:cNvPr>
          <p:cNvSpPr txBox="1">
            <a:spLocks/>
          </p:cNvSpPr>
          <p:nvPr/>
        </p:nvSpPr>
        <p:spPr>
          <a:xfrm>
            <a:off x="838200" y="5944405"/>
            <a:ext cx="10515599" cy="669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Step 8: </a:t>
            </a:r>
            <a:r>
              <a:rPr lang="en-US" dirty="0"/>
              <a:t>Add all </a:t>
            </a:r>
            <a:r>
              <a:rPr lang="en-US" b="1" dirty="0"/>
              <a:t>non-core points </a:t>
            </a:r>
            <a:r>
              <a:rPr lang="en-US" dirty="0"/>
              <a:t>to the </a:t>
            </a:r>
            <a:r>
              <a:rPr lang="en-US" b="1" dirty="0">
                <a:solidFill>
                  <a:srgbClr val="00B0F0"/>
                </a:solidFill>
              </a:rPr>
              <a:t>second cluster</a:t>
            </a:r>
            <a:r>
              <a:rPr lang="en-US" dirty="0"/>
              <a:t>.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0690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AA65B5-BD4A-1533-901B-1E8B9EC798A9}"/>
              </a:ext>
            </a:extLst>
          </p:cNvPr>
          <p:cNvCxnSpPr>
            <a:cxnSpLocks/>
          </p:cNvCxnSpPr>
          <p:nvPr/>
        </p:nvCxnSpPr>
        <p:spPr>
          <a:xfrm>
            <a:off x="990600" y="5638800"/>
            <a:ext cx="91313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AD4D22-0E97-E893-89E4-5F60B36C73E6}"/>
              </a:ext>
            </a:extLst>
          </p:cNvPr>
          <p:cNvCxnSpPr>
            <a:cxnSpLocks/>
          </p:cNvCxnSpPr>
          <p:nvPr/>
        </p:nvCxnSpPr>
        <p:spPr>
          <a:xfrm flipV="1">
            <a:off x="990600" y="359132"/>
            <a:ext cx="0" cy="527966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9BCDCFD-B052-2890-4C8E-3457BB602583}"/>
              </a:ext>
            </a:extLst>
          </p:cNvPr>
          <p:cNvSpPr/>
          <p:nvPr/>
        </p:nvSpPr>
        <p:spPr>
          <a:xfrm>
            <a:off x="3482236" y="201669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8100DB-D386-62C2-F266-92DD73C3A14D}"/>
              </a:ext>
            </a:extLst>
          </p:cNvPr>
          <p:cNvSpPr/>
          <p:nvPr/>
        </p:nvSpPr>
        <p:spPr>
          <a:xfrm>
            <a:off x="3634636" y="243840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E8ADD6-0249-D134-1493-06E20B364E2C}"/>
              </a:ext>
            </a:extLst>
          </p:cNvPr>
          <p:cNvSpPr/>
          <p:nvPr/>
        </p:nvSpPr>
        <p:spPr>
          <a:xfrm>
            <a:off x="3922735" y="218996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7C85C2-BB4E-2CBE-56A4-8595B78CC838}"/>
              </a:ext>
            </a:extLst>
          </p:cNvPr>
          <p:cNvSpPr/>
          <p:nvPr/>
        </p:nvSpPr>
        <p:spPr>
          <a:xfrm>
            <a:off x="3378896" y="261884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8A4B8E-A6D9-8DC7-80BA-F994AE2F5128}"/>
              </a:ext>
            </a:extLst>
          </p:cNvPr>
          <p:cNvSpPr/>
          <p:nvPr/>
        </p:nvSpPr>
        <p:spPr>
          <a:xfrm>
            <a:off x="3531296" y="304055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7A8FF2-A291-2CA6-BFA5-B59B1EAAA15D}"/>
              </a:ext>
            </a:extLst>
          </p:cNvPr>
          <p:cNvSpPr/>
          <p:nvPr/>
        </p:nvSpPr>
        <p:spPr>
          <a:xfrm>
            <a:off x="3819395" y="279211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9B453C-E521-23A1-88A4-A663014BECC0}"/>
              </a:ext>
            </a:extLst>
          </p:cNvPr>
          <p:cNvSpPr/>
          <p:nvPr/>
        </p:nvSpPr>
        <p:spPr>
          <a:xfrm>
            <a:off x="4129414" y="262628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43D3E1-6EFB-E7F8-6879-A4C9EB9E3327}"/>
              </a:ext>
            </a:extLst>
          </p:cNvPr>
          <p:cNvSpPr/>
          <p:nvPr/>
        </p:nvSpPr>
        <p:spPr>
          <a:xfrm>
            <a:off x="4281814" y="304799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C57D1C-A847-4505-68B6-5EB713367379}"/>
              </a:ext>
            </a:extLst>
          </p:cNvPr>
          <p:cNvSpPr/>
          <p:nvPr/>
        </p:nvSpPr>
        <p:spPr>
          <a:xfrm>
            <a:off x="4569913" y="27995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17B036-7F71-472C-6125-D918474C3A72}"/>
              </a:ext>
            </a:extLst>
          </p:cNvPr>
          <p:cNvSpPr/>
          <p:nvPr/>
        </p:nvSpPr>
        <p:spPr>
          <a:xfrm>
            <a:off x="4026074" y="322843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893936-1C15-2829-84FE-B7EC02D51125}"/>
              </a:ext>
            </a:extLst>
          </p:cNvPr>
          <p:cNvSpPr/>
          <p:nvPr/>
        </p:nvSpPr>
        <p:spPr>
          <a:xfrm>
            <a:off x="4178474" y="3650147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1BC96A-9DD8-D4C3-9EAB-8BCE306BD1BD}"/>
              </a:ext>
            </a:extLst>
          </p:cNvPr>
          <p:cNvSpPr/>
          <p:nvPr/>
        </p:nvSpPr>
        <p:spPr>
          <a:xfrm>
            <a:off x="4466573" y="34017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B82274C-33C8-237D-0645-3C9A950FCB44}"/>
              </a:ext>
            </a:extLst>
          </p:cNvPr>
          <p:cNvSpPr/>
          <p:nvPr/>
        </p:nvSpPr>
        <p:spPr>
          <a:xfrm>
            <a:off x="4703545" y="314626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886C467-6182-6107-52D7-FE1A40D5BD6A}"/>
              </a:ext>
            </a:extLst>
          </p:cNvPr>
          <p:cNvSpPr/>
          <p:nvPr/>
        </p:nvSpPr>
        <p:spPr>
          <a:xfrm>
            <a:off x="4855945" y="356797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C4E825-5542-4817-701A-D9F4C07D3C4B}"/>
              </a:ext>
            </a:extLst>
          </p:cNvPr>
          <p:cNvSpPr/>
          <p:nvPr/>
        </p:nvSpPr>
        <p:spPr>
          <a:xfrm>
            <a:off x="5144044" y="331953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CD6EF59-8828-2C0F-EC0C-E1235BE824FA}"/>
              </a:ext>
            </a:extLst>
          </p:cNvPr>
          <p:cNvSpPr/>
          <p:nvPr/>
        </p:nvSpPr>
        <p:spPr>
          <a:xfrm>
            <a:off x="4600205" y="374841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E7E18-AC43-B0CA-F5D1-3249AD4AF0F8}"/>
              </a:ext>
            </a:extLst>
          </p:cNvPr>
          <p:cNvSpPr/>
          <p:nvPr/>
        </p:nvSpPr>
        <p:spPr>
          <a:xfrm>
            <a:off x="4752605" y="417012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C6A036F-B4E4-2DC2-2DC2-F58CCA4EA11A}"/>
              </a:ext>
            </a:extLst>
          </p:cNvPr>
          <p:cNvSpPr/>
          <p:nvPr/>
        </p:nvSpPr>
        <p:spPr>
          <a:xfrm>
            <a:off x="5040704" y="392168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F775696-F98F-30DA-F5AC-AAAB94E8349A}"/>
              </a:ext>
            </a:extLst>
          </p:cNvPr>
          <p:cNvSpPr/>
          <p:nvPr/>
        </p:nvSpPr>
        <p:spPr>
          <a:xfrm>
            <a:off x="5239952" y="363986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8E0314A-C3C6-766C-5B85-F23D23A3A525}"/>
              </a:ext>
            </a:extLst>
          </p:cNvPr>
          <p:cNvSpPr/>
          <p:nvPr/>
        </p:nvSpPr>
        <p:spPr>
          <a:xfrm>
            <a:off x="5392352" y="406157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3C871F-98B0-A311-7E94-3C841F8BB90B}"/>
              </a:ext>
            </a:extLst>
          </p:cNvPr>
          <p:cNvSpPr/>
          <p:nvPr/>
        </p:nvSpPr>
        <p:spPr>
          <a:xfrm>
            <a:off x="5680451" y="381313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48AAC8-8A98-91AA-E4D5-CF1E4BD745DC}"/>
              </a:ext>
            </a:extLst>
          </p:cNvPr>
          <p:cNvSpPr/>
          <p:nvPr/>
        </p:nvSpPr>
        <p:spPr>
          <a:xfrm>
            <a:off x="5136612" y="424201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7FE08E-7659-79B6-D6A8-E31C9EEE7D97}"/>
              </a:ext>
            </a:extLst>
          </p:cNvPr>
          <p:cNvSpPr/>
          <p:nvPr/>
        </p:nvSpPr>
        <p:spPr>
          <a:xfrm>
            <a:off x="5289012" y="4663720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CC0C89A-7ECF-49B5-E204-AC007682F545}"/>
              </a:ext>
            </a:extLst>
          </p:cNvPr>
          <p:cNvSpPr/>
          <p:nvPr/>
        </p:nvSpPr>
        <p:spPr>
          <a:xfrm>
            <a:off x="5577111" y="4415283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FA107A-5725-6497-AD7C-B075F728A5AC}"/>
              </a:ext>
            </a:extLst>
          </p:cNvPr>
          <p:cNvSpPr/>
          <p:nvPr/>
        </p:nvSpPr>
        <p:spPr>
          <a:xfrm>
            <a:off x="5840260" y="408004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F3BCD7-64E3-A00E-9939-3DC00085CE98}"/>
              </a:ext>
            </a:extLst>
          </p:cNvPr>
          <p:cNvSpPr/>
          <p:nvPr/>
        </p:nvSpPr>
        <p:spPr>
          <a:xfrm>
            <a:off x="5992660" y="45017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3174548-46E7-8836-7222-B28EA32823AF}"/>
              </a:ext>
            </a:extLst>
          </p:cNvPr>
          <p:cNvSpPr/>
          <p:nvPr/>
        </p:nvSpPr>
        <p:spPr>
          <a:xfrm>
            <a:off x="6280759" y="425332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CFF07C0-3D35-24B3-255A-FBA45F9D14BE}"/>
              </a:ext>
            </a:extLst>
          </p:cNvPr>
          <p:cNvSpPr/>
          <p:nvPr/>
        </p:nvSpPr>
        <p:spPr>
          <a:xfrm>
            <a:off x="5736920" y="468219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66EB79-F8D9-4409-4D94-D6F0BCDEA7D0}"/>
              </a:ext>
            </a:extLst>
          </p:cNvPr>
          <p:cNvSpPr/>
          <p:nvPr/>
        </p:nvSpPr>
        <p:spPr>
          <a:xfrm>
            <a:off x="5889320" y="51039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40A43E-C8A0-3D0C-52B7-3BE40191B1DF}"/>
              </a:ext>
            </a:extLst>
          </p:cNvPr>
          <p:cNvSpPr/>
          <p:nvPr/>
        </p:nvSpPr>
        <p:spPr>
          <a:xfrm>
            <a:off x="6177419" y="485547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2641324-8472-3478-69FB-6B9AA41558F8}"/>
              </a:ext>
            </a:extLst>
          </p:cNvPr>
          <p:cNvSpPr/>
          <p:nvPr/>
        </p:nvSpPr>
        <p:spPr>
          <a:xfrm>
            <a:off x="6492239" y="399252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CF397E7-58D3-42D0-65B7-B737C3FAD2CA}"/>
              </a:ext>
            </a:extLst>
          </p:cNvPr>
          <p:cNvSpPr/>
          <p:nvPr/>
        </p:nvSpPr>
        <p:spPr>
          <a:xfrm>
            <a:off x="6644639" y="441423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BCBF2AD-75A8-A56C-0DD6-75DBA8FDD616}"/>
              </a:ext>
            </a:extLst>
          </p:cNvPr>
          <p:cNvSpPr/>
          <p:nvPr/>
        </p:nvSpPr>
        <p:spPr>
          <a:xfrm>
            <a:off x="6932738" y="416579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FC77D5-716D-19E9-2896-E1277D51C1FF}"/>
              </a:ext>
            </a:extLst>
          </p:cNvPr>
          <p:cNvSpPr/>
          <p:nvPr/>
        </p:nvSpPr>
        <p:spPr>
          <a:xfrm>
            <a:off x="6388899" y="459467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1A2C0B6-C750-683F-8B61-734F34396D8A}"/>
              </a:ext>
            </a:extLst>
          </p:cNvPr>
          <p:cNvSpPr/>
          <p:nvPr/>
        </p:nvSpPr>
        <p:spPr>
          <a:xfrm>
            <a:off x="6541299" y="5016381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FF536CD-C516-7AE0-8EA3-26E93433C704}"/>
              </a:ext>
            </a:extLst>
          </p:cNvPr>
          <p:cNvSpPr/>
          <p:nvPr/>
        </p:nvSpPr>
        <p:spPr>
          <a:xfrm>
            <a:off x="6829398" y="4767944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93FEE4-768B-6D45-8838-C606A3DAF5CB}"/>
              </a:ext>
            </a:extLst>
          </p:cNvPr>
          <p:cNvSpPr/>
          <p:nvPr/>
        </p:nvSpPr>
        <p:spPr>
          <a:xfrm>
            <a:off x="7111859" y="391243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2F960C7-9C8E-BF5C-E2F5-CF607F9231A5}"/>
              </a:ext>
            </a:extLst>
          </p:cNvPr>
          <p:cNvSpPr/>
          <p:nvPr/>
        </p:nvSpPr>
        <p:spPr>
          <a:xfrm>
            <a:off x="7264259" y="433414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617332-AFE4-2CB0-4B9C-980C412874EA}"/>
              </a:ext>
            </a:extLst>
          </p:cNvPr>
          <p:cNvSpPr/>
          <p:nvPr/>
        </p:nvSpPr>
        <p:spPr>
          <a:xfrm>
            <a:off x="7552358" y="408570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8E98D7-1D00-45F7-454C-647248DE4F69}"/>
              </a:ext>
            </a:extLst>
          </p:cNvPr>
          <p:cNvSpPr/>
          <p:nvPr/>
        </p:nvSpPr>
        <p:spPr>
          <a:xfrm>
            <a:off x="7008519" y="451458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A98F16-F1D9-B29C-B10D-668DEDDBF80D}"/>
              </a:ext>
            </a:extLst>
          </p:cNvPr>
          <p:cNvSpPr/>
          <p:nvPr/>
        </p:nvSpPr>
        <p:spPr>
          <a:xfrm>
            <a:off x="7160919" y="4936296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4BE00C-CD10-BD5C-3181-8D4FBD36B534}"/>
              </a:ext>
            </a:extLst>
          </p:cNvPr>
          <p:cNvSpPr/>
          <p:nvPr/>
        </p:nvSpPr>
        <p:spPr>
          <a:xfrm>
            <a:off x="7449018" y="4687859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CDDCE58-958F-ADC5-E717-774793BA00F4}"/>
              </a:ext>
            </a:extLst>
          </p:cNvPr>
          <p:cNvSpPr/>
          <p:nvPr/>
        </p:nvSpPr>
        <p:spPr>
          <a:xfrm>
            <a:off x="6339838" y="220502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D4C2193-5432-D266-347F-35AA1DBC0C99}"/>
              </a:ext>
            </a:extLst>
          </p:cNvPr>
          <p:cNvSpPr/>
          <p:nvPr/>
        </p:nvSpPr>
        <p:spPr>
          <a:xfrm>
            <a:off x="6492238" y="262673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27F4ED3-4095-6DD7-C2FF-8D01C191363A}"/>
              </a:ext>
            </a:extLst>
          </p:cNvPr>
          <p:cNvSpPr/>
          <p:nvPr/>
        </p:nvSpPr>
        <p:spPr>
          <a:xfrm>
            <a:off x="6780337" y="237830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4A59445-9E00-C0D3-FE5F-720AC95383F5}"/>
              </a:ext>
            </a:extLst>
          </p:cNvPr>
          <p:cNvSpPr/>
          <p:nvPr/>
        </p:nvSpPr>
        <p:spPr>
          <a:xfrm>
            <a:off x="6236498" y="280717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71B0B27-E8AF-13AF-E3ED-3C408C4B006C}"/>
              </a:ext>
            </a:extLst>
          </p:cNvPr>
          <p:cNvSpPr/>
          <p:nvPr/>
        </p:nvSpPr>
        <p:spPr>
          <a:xfrm>
            <a:off x="6388898" y="322888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EE7689A-6DDC-EF26-4F94-915321517D96}"/>
              </a:ext>
            </a:extLst>
          </p:cNvPr>
          <p:cNvSpPr/>
          <p:nvPr/>
        </p:nvSpPr>
        <p:spPr>
          <a:xfrm>
            <a:off x="6676997" y="2980450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F51D82-A220-A65E-098E-DAF592312349}"/>
              </a:ext>
            </a:extLst>
          </p:cNvPr>
          <p:cNvSpPr/>
          <p:nvPr/>
        </p:nvSpPr>
        <p:spPr>
          <a:xfrm>
            <a:off x="6932737" y="211108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084C45-CDD3-EDE5-B92F-1EFCD6CF89E8}"/>
              </a:ext>
            </a:extLst>
          </p:cNvPr>
          <p:cNvSpPr/>
          <p:nvPr/>
        </p:nvSpPr>
        <p:spPr>
          <a:xfrm>
            <a:off x="7085137" y="253279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BE45FBE-81A7-DCC4-6AF7-96C994E98DC6}"/>
              </a:ext>
            </a:extLst>
          </p:cNvPr>
          <p:cNvSpPr/>
          <p:nvPr/>
        </p:nvSpPr>
        <p:spPr>
          <a:xfrm>
            <a:off x="7373236" y="228435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86557F-5102-F3DB-4667-F6EFB55F5022}"/>
              </a:ext>
            </a:extLst>
          </p:cNvPr>
          <p:cNvSpPr/>
          <p:nvPr/>
        </p:nvSpPr>
        <p:spPr>
          <a:xfrm>
            <a:off x="6829397" y="271323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1430AD7-8DDC-635F-067B-3013A241F623}"/>
              </a:ext>
            </a:extLst>
          </p:cNvPr>
          <p:cNvSpPr/>
          <p:nvPr/>
        </p:nvSpPr>
        <p:spPr>
          <a:xfrm>
            <a:off x="6981797" y="3134944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07FD7AB-6578-C9A9-E563-91E480659392}"/>
              </a:ext>
            </a:extLst>
          </p:cNvPr>
          <p:cNvSpPr/>
          <p:nvPr/>
        </p:nvSpPr>
        <p:spPr>
          <a:xfrm>
            <a:off x="7269896" y="2886507"/>
            <a:ext cx="206679" cy="187886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D8F7FF8-34D7-9994-0233-22CA9666F70E}"/>
              </a:ext>
            </a:extLst>
          </p:cNvPr>
          <p:cNvSpPr/>
          <p:nvPr/>
        </p:nvSpPr>
        <p:spPr>
          <a:xfrm>
            <a:off x="1988509" y="1996297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13F6EA7-8E4D-52F1-0221-F7B71288C792}"/>
              </a:ext>
            </a:extLst>
          </p:cNvPr>
          <p:cNvSpPr/>
          <p:nvPr/>
        </p:nvSpPr>
        <p:spPr>
          <a:xfrm>
            <a:off x="1997504" y="4671466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23293-AF0D-55B0-55E4-F04814F78767}"/>
              </a:ext>
            </a:extLst>
          </p:cNvPr>
          <p:cNvSpPr/>
          <p:nvPr/>
        </p:nvSpPr>
        <p:spPr>
          <a:xfrm>
            <a:off x="9920440" y="4828495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DC90D9E-8188-2364-9E8E-6FB337EAAD75}"/>
              </a:ext>
            </a:extLst>
          </p:cNvPr>
          <p:cNvSpPr/>
          <p:nvPr/>
        </p:nvSpPr>
        <p:spPr>
          <a:xfrm>
            <a:off x="3233281" y="2307632"/>
            <a:ext cx="206679" cy="1878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9858F-D5E3-79F8-E892-5A51EF35DAB9}"/>
              </a:ext>
            </a:extLst>
          </p:cNvPr>
          <p:cNvSpPr txBox="1"/>
          <p:nvPr/>
        </p:nvSpPr>
        <p:spPr>
          <a:xfrm>
            <a:off x="5155524" y="5635677"/>
            <a:ext cx="10721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8EE26-A821-7B77-A9AB-BD05F57EF54C}"/>
              </a:ext>
            </a:extLst>
          </p:cNvPr>
          <p:cNvSpPr txBox="1"/>
          <p:nvPr/>
        </p:nvSpPr>
        <p:spPr>
          <a:xfrm rot="16200000">
            <a:off x="91512" y="2534084"/>
            <a:ext cx="1089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Weight</a:t>
            </a:r>
            <a:endParaRPr kumimoji="0" lang="en-PH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41CD8-958F-F7E2-2298-F45DC922758A}"/>
              </a:ext>
            </a:extLst>
          </p:cNvPr>
          <p:cNvSpPr txBox="1"/>
          <p:nvPr/>
        </p:nvSpPr>
        <p:spPr>
          <a:xfrm>
            <a:off x="1638465" y="133314"/>
            <a:ext cx="68998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DBSCAN can help us handle nested clusters</a:t>
            </a:r>
            <a:endParaRPr kumimoji="0" lang="en-PH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E3409F-D7D8-C062-E11C-C2D2EF4C4423}"/>
              </a:ext>
            </a:extLst>
          </p:cNvPr>
          <p:cNvSpPr/>
          <p:nvPr/>
        </p:nvSpPr>
        <p:spPr>
          <a:xfrm>
            <a:off x="5530241" y="5372411"/>
            <a:ext cx="206679" cy="18788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25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2856</TotalTime>
  <Words>5021</Words>
  <Application>Microsoft Macintosh PowerPoint</Application>
  <PresentationFormat>Widescreen</PresentationFormat>
  <Paragraphs>2890</Paragraphs>
  <Slides>89</Slides>
  <Notes>78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Aptos</vt:lpstr>
      <vt:lpstr>Aptos Display</vt:lpstr>
      <vt:lpstr>Arial</vt:lpstr>
      <vt:lpstr>Calibri</vt:lpstr>
      <vt:lpstr>Calibri (Body)</vt:lpstr>
      <vt:lpstr>Cambria Math</vt:lpstr>
      <vt:lpstr>Charter</vt:lpstr>
      <vt:lpstr>Wingdings</vt:lpstr>
      <vt:lpstr>Office Theme</vt:lpstr>
      <vt:lpstr>1_Office Theme</vt:lpstr>
      <vt:lpstr>DBSCAN</vt:lpstr>
      <vt:lpstr>PowerPoint Presentation</vt:lpstr>
      <vt:lpstr>What is DBSCAN?</vt:lpstr>
      <vt:lpstr>What is DBSCAN?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346</cp:revision>
  <dcterms:created xsi:type="dcterms:W3CDTF">2024-08-08T01:29:50Z</dcterms:created>
  <dcterms:modified xsi:type="dcterms:W3CDTF">2025-12-03T11:56:23Z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